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4"/>
  </p:notesMasterIdLst>
  <p:sldIdLst>
    <p:sldId id="256" r:id="rId2"/>
    <p:sldId id="258" r:id="rId3"/>
    <p:sldId id="267" r:id="rId4"/>
    <p:sldId id="260" r:id="rId5"/>
    <p:sldId id="262" r:id="rId6"/>
    <p:sldId id="264" r:id="rId7"/>
    <p:sldId id="265" r:id="rId8"/>
    <p:sldId id="289" r:id="rId9"/>
    <p:sldId id="290" r:id="rId10"/>
    <p:sldId id="291" r:id="rId11"/>
    <p:sldId id="288" r:id="rId12"/>
    <p:sldId id="292" r:id="rId13"/>
    <p:sldId id="293" r:id="rId14"/>
    <p:sldId id="294" r:id="rId15"/>
    <p:sldId id="295" r:id="rId16"/>
    <p:sldId id="299" r:id="rId17"/>
    <p:sldId id="296" r:id="rId18"/>
    <p:sldId id="297" r:id="rId19"/>
    <p:sldId id="298" r:id="rId20"/>
    <p:sldId id="300" r:id="rId21"/>
    <p:sldId id="301" r:id="rId22"/>
    <p:sldId id="30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66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34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.wmf"/><Relationship Id="rId7" Type="http://schemas.openxmlformats.org/officeDocument/2006/relationships/image" Target="../media/image14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7.wmf"/><Relationship Id="rId9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9.wmf"/><Relationship Id="rId1" Type="http://schemas.openxmlformats.org/officeDocument/2006/relationships/image" Target="../media/image8.jpeg"/><Relationship Id="rId6" Type="http://schemas.openxmlformats.org/officeDocument/2006/relationships/image" Target="../media/image25.wmf"/><Relationship Id="rId5" Type="http://schemas.openxmlformats.org/officeDocument/2006/relationships/image" Target="../media/image24.jpeg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jpeg"/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35.wmf"/><Relationship Id="rId2" Type="http://schemas.openxmlformats.org/officeDocument/2006/relationships/image" Target="../media/image9.wmf"/><Relationship Id="rId1" Type="http://schemas.openxmlformats.org/officeDocument/2006/relationships/image" Target="../media/image8.jpeg"/><Relationship Id="rId6" Type="http://schemas.openxmlformats.org/officeDocument/2006/relationships/image" Target="../media/image34.wmf"/><Relationship Id="rId5" Type="http://schemas.openxmlformats.org/officeDocument/2006/relationships/image" Target="../media/image24.jpeg"/><Relationship Id="rId4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24.jpe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41.wmf"/><Relationship Id="rId2" Type="http://schemas.openxmlformats.org/officeDocument/2006/relationships/image" Target="../media/image9.wmf"/><Relationship Id="rId1" Type="http://schemas.openxmlformats.org/officeDocument/2006/relationships/image" Target="../media/image8.jpeg"/><Relationship Id="rId6" Type="http://schemas.openxmlformats.org/officeDocument/2006/relationships/image" Target="../media/image40.wmf"/><Relationship Id="rId5" Type="http://schemas.openxmlformats.org/officeDocument/2006/relationships/image" Target="../media/image22.jpeg"/><Relationship Id="rId4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3.wmf"/><Relationship Id="rId1" Type="http://schemas.openxmlformats.org/officeDocument/2006/relationships/image" Target="../media/image24.jpe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9666A93-0577-4496-B1FB-B4DEB1C4CEA3}" type="datetimeFigureOut">
              <a:rPr lang="ru-RU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5514D4A-400B-4B12-A623-B9853A21A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15D8C0-7B02-4191-AF5B-61F7D94114B5}" type="slidenum">
              <a:rPr lang="ru-RU" smtClean="0">
                <a:latin typeface="Arial" pitchFamily="34" charset="0"/>
              </a:rPr>
              <a:pPr/>
              <a:t>14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91D159-74A2-4FD6-B0BF-0137883587FF}" type="slidenum">
              <a:rPr lang="ru-RU" smtClean="0">
                <a:latin typeface="Arial" pitchFamily="34" charset="0"/>
              </a:rPr>
              <a:pPr/>
              <a:t>15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AE72B-74BA-417C-9688-F6AB4CD9B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65BB2-1BE8-4C61-B70A-155B47529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920DB-BB9F-4BD3-BE03-D43DD789A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5192C-CBF9-4DBF-938C-BE4A2032F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58A1B-580C-461B-9E7E-945253E24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5855D-F3A8-45C1-A890-9950F394A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1CA18-7587-484D-A4D5-5698D09C5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CF927-7278-4248-8E0C-BD4041803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8D85B-7C75-41A3-A1C9-CEE1FDF33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86087-2D97-4CC2-A7C1-F32A98C9D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6C70D-D9D7-497C-A55F-04607D097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1F79E-D768-48F3-AB5F-ACF10F254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EDE55-909F-4236-A9E6-74B886DE2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8CE57-A001-45F3-A023-69554A762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45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50EC8F5-D30B-4D7A-8DE0-4C9BB4DD1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37" r:id="rId4"/>
    <p:sldLayoutId id="2147483746" r:id="rId5"/>
    <p:sldLayoutId id="2147483738" r:id="rId6"/>
    <p:sldLayoutId id="2147483747" r:id="rId7"/>
    <p:sldLayoutId id="2147483748" r:id="rId8"/>
    <p:sldLayoutId id="2147483749" r:id="rId9"/>
    <p:sldLayoutId id="2147483739" r:id="rId10"/>
    <p:sldLayoutId id="2147483750" r:id="rId11"/>
    <p:sldLayoutId id="2147483740" r:id="rId12"/>
    <p:sldLayoutId id="2147483741" r:id="rId13"/>
    <p:sldLayoutId id="2147483742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physchem.chimfak.rsu.ru/Source/History/Persones/photos/Clapeyron.jpg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8.png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45.jpeg"/><Relationship Id="rId4" Type="http://schemas.openxmlformats.org/officeDocument/2006/relationships/oleObject" Target="../embeddings/oleObject3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oleObject" Target="../embeddings/oleObject15.bin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jpeg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6600"/>
                </a:solidFill>
              </a:rPr>
              <a:t> </a:t>
            </a:r>
            <a:br>
              <a:rPr lang="ru-RU" sz="4000" b="1" dirty="0" smtClean="0">
                <a:solidFill>
                  <a:srgbClr val="006600"/>
                </a:solidFill>
              </a:rPr>
            </a:br>
            <a:r>
              <a:rPr lang="ru-RU" sz="4000" b="1" dirty="0" smtClean="0">
                <a:solidFill>
                  <a:srgbClr val="006600"/>
                </a:solidFill>
              </a:rPr>
              <a:t>Уравнение </a:t>
            </a:r>
            <a:r>
              <a:rPr lang="ru-RU" sz="4000" b="1" dirty="0" smtClean="0">
                <a:solidFill>
                  <a:srgbClr val="006600"/>
                </a:solidFill>
              </a:rPr>
              <a:t>состояния идеального газа.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1126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071688" y="2714625"/>
            <a:ext cx="6715125" cy="3786188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     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dirty="0" smtClean="0"/>
              <a:t>	французский физик и инженер. Родился 26 января 1799 в Париже. Окончил Политехническую школу (1818). Работал в Институте инженеров путей сообщения в Петербурге (1820–1830). По возвращении во Францию стал профессором Школы мостов и дорог в Париже. </a:t>
            </a:r>
          </a:p>
        </p:txBody>
      </p:sp>
      <p:sp>
        <p:nvSpPr>
          <p:cNvPr id="4" name="Заголовок 4"/>
          <p:cNvSpPr txBox="1">
            <a:spLocks/>
          </p:cNvSpPr>
          <p:nvPr/>
        </p:nvSpPr>
        <p:spPr bwMode="auto">
          <a:xfrm>
            <a:off x="2000250" y="1428750"/>
            <a:ext cx="6972300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dirty="0" err="1">
                <a:solidFill>
                  <a:srgbClr val="006600"/>
                </a:solidFill>
                <a:latin typeface="+mj-lt"/>
                <a:ea typeface="+mj-ea"/>
                <a:cs typeface="+mj-cs"/>
              </a:rPr>
              <a:t>Клапейрон</a:t>
            </a:r>
            <a:r>
              <a:rPr lang="ru-RU" sz="2800" b="1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  Бенуа Поль Эмиль             (1799–1864</a:t>
            </a:r>
            <a:r>
              <a:rPr lang="ru-RU" sz="4400" b="1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19461" name="Picture 10" descr="Картинка 5 из 75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500188"/>
            <a:ext cx="1476375" cy="19050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0" y="-1501775"/>
            <a:ext cx="91440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800" b="1" i="1">
              <a:solidFill>
                <a:srgbClr val="0066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eaLnBrk="0" hangingPunct="0"/>
            <a:endParaRPr lang="en-US" sz="2800" b="1" i="1">
              <a:solidFill>
                <a:srgbClr val="0066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eaLnBrk="0" hangingPunct="0"/>
            <a:endParaRPr lang="en-US" sz="2800" b="1" i="1">
              <a:solidFill>
                <a:srgbClr val="0066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eaLnBrk="0" hangingPunct="0"/>
            <a:endParaRPr lang="en-US" sz="2800" b="1" i="1">
              <a:solidFill>
                <a:srgbClr val="0066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eaLnBrk="0" hangingPunct="0"/>
            <a:endParaRPr lang="ru-RU" sz="2800" b="1" i="1">
              <a:solidFill>
                <a:srgbClr val="0066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eaLnBrk="0" hangingPunct="0"/>
            <a:endParaRPr lang="ru-RU" sz="2800" b="1" i="1">
              <a:solidFill>
                <a:srgbClr val="0066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eaLnBrk="0" hangingPunct="0"/>
            <a:endParaRPr lang="ru-RU" sz="2800" b="1" i="1">
              <a:solidFill>
                <a:srgbClr val="0066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eaLnBrk="0" hangingPunct="0"/>
            <a:endParaRPr lang="ru-RU" sz="2800" b="1" i="1">
              <a:solidFill>
                <a:srgbClr val="0066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eaLnBrk="0" hangingPunct="0"/>
            <a:r>
              <a:rPr lang="en-US" sz="2800" b="1" i="1">
                <a:solidFill>
                  <a:srgbClr val="0066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Df</a:t>
            </a:r>
            <a:r>
              <a:rPr lang="ru-RU" sz="2800" b="1" i="1">
                <a:solidFill>
                  <a:srgbClr val="0066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800" b="1" i="1">
                <a:solidFill>
                  <a:srgbClr val="0066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</a:t>
            </a:r>
            <a:r>
              <a:rPr lang="ru-RU" sz="2800" b="1" i="1" u="sng">
                <a:solidFill>
                  <a:srgbClr val="0066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Изохорный процесс</a:t>
            </a:r>
            <a:r>
              <a:rPr lang="ru-RU" sz="2800" b="1" i="1">
                <a:solidFill>
                  <a:srgbClr val="0066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-процесс изменения </a:t>
            </a:r>
            <a:r>
              <a:rPr lang="en-US" sz="2800" b="1" i="1">
                <a:solidFill>
                  <a:srgbClr val="0066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r>
              <a:rPr lang="ru-RU" sz="2800" b="1" i="1">
                <a:solidFill>
                  <a:srgbClr val="0066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состояния термодинамической системы </a:t>
            </a:r>
            <a:r>
              <a:rPr lang="en-US" sz="2800" b="1" i="1">
                <a:solidFill>
                  <a:srgbClr val="0066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r>
              <a:rPr lang="ru-RU" sz="2800" b="1" i="1">
                <a:solidFill>
                  <a:srgbClr val="0066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макроскопических тел при постоянном объеме </a:t>
            </a:r>
          </a:p>
          <a:p>
            <a:pPr eaLnBrk="0" hangingPunct="0"/>
            <a:r>
              <a:rPr lang="ru-RU" sz="2800" b="1" i="1">
                <a:solidFill>
                  <a:srgbClr val="0066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r>
              <a:rPr lang="en-US" sz="2800" b="1" i="1">
                <a:solidFill>
                  <a:srgbClr val="0066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</a:t>
            </a:r>
            <a:r>
              <a:rPr lang="ru-RU" sz="2800" b="1" i="1">
                <a:solidFill>
                  <a:srgbClr val="0066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= </a:t>
            </a:r>
            <a:r>
              <a:rPr lang="en-US" sz="2800" b="1" i="1">
                <a:solidFill>
                  <a:srgbClr val="0066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const</a:t>
            </a:r>
          </a:p>
          <a:p>
            <a:pPr eaLnBrk="0" hangingPunct="0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Закон  </a:t>
            </a:r>
            <a:r>
              <a:rPr lang="ru-RU" sz="2800" b="1" i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Шарля:</a:t>
            </a:r>
            <a:endParaRPr lang="ru-RU" sz="28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eaLnBrk="0" hangingPunct="0"/>
            <a:r>
              <a:rPr lang="ru-RU" sz="1200">
                <a:latin typeface="Tahoma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2800" b="1" i="1">
                <a:solidFill>
                  <a:srgbClr val="0066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Для газа данной массы отношение давления газа к температуре постоянно, если объем газа не меняется. </a:t>
            </a:r>
            <a:endParaRPr lang="ru-RU" sz="2800" b="1">
              <a:solidFill>
                <a:srgbClr val="0066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1952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200" baseline="-30000">
                <a:cs typeface="Times New Roman" pitchFamily="18" charset="0"/>
              </a:rPr>
              <a:t>                </a:t>
            </a:r>
            <a:endParaRPr lang="ru-RU"/>
          </a:p>
        </p:txBody>
      </p:sp>
      <p:graphicFrame>
        <p:nvGraphicFramePr>
          <p:cNvPr id="5122" name="Object 9" descr="а1"/>
          <p:cNvGraphicFramePr>
            <a:graphicFrameLocks noChangeAspect="1"/>
          </p:cNvGraphicFramePr>
          <p:nvPr/>
        </p:nvGraphicFramePr>
        <p:xfrm>
          <a:off x="571500" y="142875"/>
          <a:ext cx="3000375" cy="1000125"/>
        </p:xfrm>
        <a:graphic>
          <a:graphicData uri="http://schemas.openxmlformats.org/presentationml/2006/ole">
            <p:oleObj spid="_x0000_s5122" name="Формула" r:id="rId3" imgW="1333440" imgH="444240" progId="Equation.3">
              <p:embed/>
            </p:oleObj>
          </a:graphicData>
        </a:graphic>
      </p:graphicFrame>
      <p:graphicFrame>
        <p:nvGraphicFramePr>
          <p:cNvPr id="5123" name="Object 3" descr="а2"/>
          <p:cNvGraphicFramePr>
            <a:graphicFrameLocks noChangeAspect="1"/>
          </p:cNvGraphicFramePr>
          <p:nvPr/>
        </p:nvGraphicFramePr>
        <p:xfrm>
          <a:off x="500063" y="5357813"/>
          <a:ext cx="1684337" cy="1281112"/>
        </p:xfrm>
        <a:graphic>
          <a:graphicData uri="http://schemas.openxmlformats.org/presentationml/2006/ole">
            <p:oleObj spid="_x0000_s5123" name="Формула" r:id="rId4" imgW="571320" imgH="444240" progId="Equation.3">
              <p:embed/>
            </p:oleObj>
          </a:graphicData>
        </a:graphic>
      </p:graphicFrame>
      <p:graphicFrame>
        <p:nvGraphicFramePr>
          <p:cNvPr id="5124" name="Object 4" descr="а3"/>
          <p:cNvGraphicFramePr>
            <a:graphicFrameLocks noChangeAspect="1"/>
          </p:cNvGraphicFramePr>
          <p:nvPr/>
        </p:nvGraphicFramePr>
        <p:xfrm>
          <a:off x="5286375" y="5786438"/>
          <a:ext cx="2357438" cy="571500"/>
        </p:xfrm>
        <a:graphic>
          <a:graphicData uri="http://schemas.openxmlformats.org/presentationml/2006/ole">
            <p:oleObj spid="_x0000_s5124" name="Формула" r:id="rId5" imgW="825480" imgH="203040" progId="Equation.3">
              <p:embed/>
            </p:oleObj>
          </a:graphicData>
        </a:graphic>
      </p:graphicFrame>
      <p:graphicFrame>
        <p:nvGraphicFramePr>
          <p:cNvPr id="5125" name="Object 6" descr="а1"/>
          <p:cNvGraphicFramePr>
            <a:graphicFrameLocks noChangeAspect="1"/>
          </p:cNvGraphicFramePr>
          <p:nvPr/>
        </p:nvGraphicFramePr>
        <p:xfrm>
          <a:off x="2928938" y="5429250"/>
          <a:ext cx="1808162" cy="1092200"/>
        </p:xfrm>
        <a:graphic>
          <a:graphicData uri="http://schemas.openxmlformats.org/presentationml/2006/ole">
            <p:oleObj spid="_x0000_s5125" name="Формула" r:id="rId6" imgW="672840" imgH="406080" progId="Equation.3">
              <p:embed/>
            </p:oleObj>
          </a:graphicData>
        </a:graphic>
      </p:graphicFrame>
      <p:sp>
        <p:nvSpPr>
          <p:cNvPr id="8" name="Text Box 34"/>
          <p:cNvSpPr txBox="1">
            <a:spLocks noChangeArrowheads="1"/>
          </p:cNvSpPr>
          <p:nvPr/>
        </p:nvSpPr>
        <p:spPr bwMode="auto">
          <a:xfrm>
            <a:off x="7643813" y="1928813"/>
            <a:ext cx="1363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Ж. Шарль </a:t>
            </a:r>
          </a:p>
        </p:txBody>
      </p:sp>
      <p:pic>
        <p:nvPicPr>
          <p:cNvPr id="9" name="Picture 33" descr="Ж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0"/>
            <a:ext cx="1828800" cy="1828800"/>
          </a:xfrm>
          <a:prstGeom prst="rect">
            <a:avLst/>
          </a:prstGeom>
          <a:noFill/>
          <a:ln w="76200" cmpd="tri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 descr="16. График изохорного процесса"/>
          <p:cNvPicPr>
            <a:picLocks noChangeAspect="1" noChangeArrowheads="1"/>
          </p:cNvPicPr>
          <p:nvPr/>
        </p:nvPicPr>
        <p:blipFill>
          <a:blip r:embed="rId3" cstate="print"/>
          <a:srcRect b="66667"/>
          <a:stretch>
            <a:fillRect/>
          </a:stretch>
        </p:blipFill>
        <p:spPr bwMode="auto">
          <a:xfrm>
            <a:off x="3071813" y="4786313"/>
            <a:ext cx="3000375" cy="133985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6149" name="Picture 2" descr="16. График изохорного процесса"/>
          <p:cNvPicPr>
            <a:picLocks noChangeAspect="1" noChangeArrowheads="1"/>
          </p:cNvPicPr>
          <p:nvPr/>
        </p:nvPicPr>
        <p:blipFill>
          <a:blip r:embed="rId3" cstate="print"/>
          <a:srcRect t="32996" b="32272"/>
          <a:stretch>
            <a:fillRect/>
          </a:stretch>
        </p:blipFill>
        <p:spPr bwMode="auto">
          <a:xfrm>
            <a:off x="285750" y="4786313"/>
            <a:ext cx="2786063" cy="1295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6150" name="Picture 2" descr="16. График изохорного процесса"/>
          <p:cNvPicPr>
            <a:picLocks noChangeAspect="1" noChangeArrowheads="1"/>
          </p:cNvPicPr>
          <p:nvPr/>
        </p:nvPicPr>
        <p:blipFill>
          <a:blip r:embed="rId3" cstate="print"/>
          <a:srcRect t="64255" b="-722"/>
          <a:stretch>
            <a:fillRect/>
          </a:stretch>
        </p:blipFill>
        <p:spPr bwMode="auto">
          <a:xfrm>
            <a:off x="6072188" y="4786313"/>
            <a:ext cx="2714625" cy="1325562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6151" name="Rectangle 3"/>
          <p:cNvSpPr>
            <a:spLocks noChangeArrowheads="1"/>
          </p:cNvSpPr>
          <p:nvPr/>
        </p:nvSpPr>
        <p:spPr bwMode="auto">
          <a:xfrm>
            <a:off x="571500" y="4286250"/>
            <a:ext cx="7535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000" i="1">
                <a:solidFill>
                  <a:srgbClr val="FF0000"/>
                </a:solidFill>
                <a:cs typeface="Times New Roman" pitchFamily="18" charset="0"/>
              </a:rPr>
              <a:t>Графики изохорного процесса  называют </a:t>
            </a:r>
            <a:r>
              <a:rPr lang="ru-RU" sz="2000" b="1" i="1">
                <a:solidFill>
                  <a:srgbClr val="FF0000"/>
                </a:solidFill>
                <a:cs typeface="Times New Roman" pitchFamily="18" charset="0"/>
              </a:rPr>
              <a:t>изохорами.</a:t>
            </a:r>
            <a:endParaRPr lang="ru-RU" sz="2000">
              <a:solidFill>
                <a:srgbClr val="FF0000"/>
              </a:solidFill>
            </a:endParaRPr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0779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графическое изображение изохорного процесса в различных системах координат.</a:t>
            </a:r>
            <a:endParaRPr lang="ru-RU" sz="320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4" name="Прямоугольник 8"/>
          <p:cNvSpPr>
            <a:spLocks noChangeArrowheads="1"/>
          </p:cNvSpPr>
          <p:nvPr/>
        </p:nvSpPr>
        <p:spPr bwMode="auto">
          <a:xfrm>
            <a:off x="6858000" y="3714750"/>
            <a:ext cx="1495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</a:t>
            </a:r>
            <a:r>
              <a:rPr lang="ru-RU" sz="2800" b="1" i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= 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const</a:t>
            </a:r>
            <a:endParaRPr lang="ru-RU" sz="2800">
              <a:solidFill>
                <a:srgbClr val="FF0000"/>
              </a:solidFill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155" name="Прямоугольник 9"/>
          <p:cNvSpPr>
            <a:spLocks noChangeArrowheads="1"/>
          </p:cNvSpPr>
          <p:nvPr/>
        </p:nvSpPr>
        <p:spPr bwMode="auto">
          <a:xfrm>
            <a:off x="357188" y="3714750"/>
            <a:ext cx="1495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</a:t>
            </a:r>
            <a:r>
              <a:rPr lang="ru-RU" sz="2800" b="1" i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= 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const</a:t>
            </a:r>
            <a:endParaRPr lang="ru-RU" sz="2800">
              <a:solidFill>
                <a:srgbClr val="FF0000"/>
              </a:solidFill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6146" name="Object 6" descr="а3"/>
          <p:cNvGraphicFramePr>
            <a:graphicFrameLocks noChangeAspect="1"/>
          </p:cNvGraphicFramePr>
          <p:nvPr/>
        </p:nvGraphicFramePr>
        <p:xfrm>
          <a:off x="3214688" y="6286500"/>
          <a:ext cx="2357437" cy="571500"/>
        </p:xfrm>
        <a:graphic>
          <a:graphicData uri="http://schemas.openxmlformats.org/presentationml/2006/ole">
            <p:oleObj spid="_x0000_s6146" name="Формула" r:id="rId4" imgW="825480" imgH="203040" progId="Equation.3">
              <p:embed/>
            </p:oleObj>
          </a:graphicData>
        </a:graphic>
      </p:graphicFrame>
      <p:graphicFrame>
        <p:nvGraphicFramePr>
          <p:cNvPr id="6147" name="Object 7" descr="а3"/>
          <p:cNvGraphicFramePr>
            <a:graphicFrameLocks noChangeAspect="1"/>
          </p:cNvGraphicFramePr>
          <p:nvPr/>
        </p:nvGraphicFramePr>
        <p:xfrm>
          <a:off x="3357563" y="4000500"/>
          <a:ext cx="1214437" cy="293688"/>
        </p:xfrm>
        <a:graphic>
          <a:graphicData uri="http://schemas.openxmlformats.org/presentationml/2006/ole">
            <p:oleObj spid="_x0000_s6147" name="Формула" r:id="rId5" imgW="825480" imgH="203040" progId="Equation.3">
              <p:embed/>
            </p:oleObj>
          </a:graphicData>
        </a:graphic>
      </p:graphicFrame>
      <p:pic>
        <p:nvPicPr>
          <p:cNvPr id="6156" name="Рисунок 13" descr="0200203"/>
          <p:cNvPicPr>
            <a:picLocks noChangeAspect="1" noChangeArrowheads="1"/>
          </p:cNvPicPr>
          <p:nvPr/>
        </p:nvPicPr>
        <p:blipFill>
          <a:blip r:embed="rId6" cstate="print"/>
          <a:srcRect r="66914"/>
          <a:stretch>
            <a:fillRect/>
          </a:stretch>
        </p:blipFill>
        <p:spPr bwMode="auto">
          <a:xfrm>
            <a:off x="3071813" y="1143000"/>
            <a:ext cx="2286000" cy="2143125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6157" name="Рисунок 14" descr="0200203"/>
          <p:cNvPicPr>
            <a:picLocks noChangeAspect="1" noChangeArrowheads="1"/>
          </p:cNvPicPr>
          <p:nvPr/>
        </p:nvPicPr>
        <p:blipFill>
          <a:blip r:embed="rId6" cstate="print"/>
          <a:srcRect l="29884" r="31306"/>
          <a:stretch>
            <a:fillRect/>
          </a:stretch>
        </p:blipFill>
        <p:spPr bwMode="auto">
          <a:xfrm>
            <a:off x="5786438" y="1143000"/>
            <a:ext cx="3000375" cy="2143125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6158" name="TextBox 15"/>
          <p:cNvSpPr txBox="1">
            <a:spLocks noChangeArrowheads="1"/>
          </p:cNvSpPr>
          <p:nvPr/>
        </p:nvSpPr>
        <p:spPr bwMode="auto">
          <a:xfrm>
            <a:off x="3286125" y="3357563"/>
            <a:ext cx="1643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V</a:t>
            </a:r>
            <a:r>
              <a:rPr lang="en-US" b="1" baseline="-25000"/>
              <a:t>1</a:t>
            </a:r>
            <a:r>
              <a:rPr lang="en-US" b="1"/>
              <a:t>&lt;V</a:t>
            </a:r>
            <a:r>
              <a:rPr lang="en-US" b="1" baseline="-25000"/>
              <a:t>2</a:t>
            </a:r>
            <a:r>
              <a:rPr lang="en-US" b="1"/>
              <a:t>&lt;V</a:t>
            </a:r>
            <a:r>
              <a:rPr lang="en-US" b="1" baseline="-25000"/>
              <a:t>3</a:t>
            </a:r>
            <a:endParaRPr lang="ru-RU" b="1"/>
          </a:p>
          <a:p>
            <a:endParaRPr lang="ru-RU" b="1"/>
          </a:p>
          <a:p>
            <a:endParaRPr lang="ru-RU" b="1"/>
          </a:p>
        </p:txBody>
      </p:sp>
      <p:grpSp>
        <p:nvGrpSpPr>
          <p:cNvPr id="6159" name="Группа 18"/>
          <p:cNvGrpSpPr>
            <a:grpSpLocks/>
          </p:cNvGrpSpPr>
          <p:nvPr/>
        </p:nvGrpSpPr>
        <p:grpSpPr bwMode="auto">
          <a:xfrm>
            <a:off x="0" y="1143000"/>
            <a:ext cx="2571750" cy="3351213"/>
            <a:chOff x="25668" y="1223963"/>
            <a:chExt cx="2340703" cy="2904037"/>
          </a:xfrm>
        </p:grpSpPr>
        <p:pic>
          <p:nvPicPr>
            <p:cNvPr id="6161" name="Рисунок 12" descr="0200203"/>
            <p:cNvPicPr>
              <a:picLocks noChangeAspect="1" noChangeArrowheads="1"/>
            </p:cNvPicPr>
            <p:nvPr/>
          </p:nvPicPr>
          <p:blipFill>
            <a:blip r:embed="rId6" cstate="print"/>
            <a:srcRect l="66061"/>
            <a:stretch>
              <a:fillRect/>
            </a:stretch>
          </p:blipFill>
          <p:spPr bwMode="auto">
            <a:xfrm>
              <a:off x="25668" y="1223963"/>
              <a:ext cx="2340703" cy="1980707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</p:spPr>
        </p:pic>
        <p:sp>
          <p:nvSpPr>
            <p:cNvPr id="6162" name="TextBox 16"/>
            <p:cNvSpPr txBox="1">
              <a:spLocks noChangeArrowheads="1"/>
            </p:cNvSpPr>
            <p:nvPr/>
          </p:nvSpPr>
          <p:spPr bwMode="auto">
            <a:xfrm>
              <a:off x="480781" y="3204670"/>
              <a:ext cx="164307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V</a:t>
              </a:r>
              <a:r>
                <a:rPr lang="en-US" b="1" baseline="-25000"/>
                <a:t>1</a:t>
              </a:r>
              <a:r>
                <a:rPr lang="en-US" b="1"/>
                <a:t>&lt;V</a:t>
              </a:r>
              <a:r>
                <a:rPr lang="en-US" b="1" baseline="-25000"/>
                <a:t>2</a:t>
              </a:r>
              <a:r>
                <a:rPr lang="en-US" b="1"/>
                <a:t>&lt;V</a:t>
              </a:r>
              <a:r>
                <a:rPr lang="en-US" b="1" baseline="-25000"/>
                <a:t>3</a:t>
              </a:r>
              <a:endParaRPr lang="ru-RU" b="1"/>
            </a:p>
            <a:p>
              <a:endParaRPr lang="ru-RU" b="1"/>
            </a:p>
            <a:p>
              <a:endParaRPr lang="ru-RU" b="1"/>
            </a:p>
          </p:txBody>
        </p:sp>
      </p:grpSp>
      <p:sp>
        <p:nvSpPr>
          <p:cNvPr id="6160" name="TextBox 17"/>
          <p:cNvSpPr txBox="1">
            <a:spLocks noChangeArrowheads="1"/>
          </p:cNvSpPr>
          <p:nvPr/>
        </p:nvSpPr>
        <p:spPr bwMode="auto">
          <a:xfrm>
            <a:off x="6572250" y="3429000"/>
            <a:ext cx="1643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V</a:t>
            </a:r>
            <a:r>
              <a:rPr lang="en-US" b="1" baseline="-25000"/>
              <a:t>1</a:t>
            </a:r>
            <a:r>
              <a:rPr lang="en-US" b="1"/>
              <a:t>&lt;V</a:t>
            </a:r>
            <a:r>
              <a:rPr lang="en-US" b="1" baseline="-25000"/>
              <a:t>2</a:t>
            </a:r>
            <a:r>
              <a:rPr lang="en-US" b="1"/>
              <a:t>&lt;V</a:t>
            </a:r>
            <a:r>
              <a:rPr lang="en-US" b="1" baseline="-25000"/>
              <a:t>3</a:t>
            </a:r>
            <a:endParaRPr lang="ru-RU" b="1"/>
          </a:p>
          <a:p>
            <a:endParaRPr lang="ru-RU" b="1"/>
          </a:p>
          <a:p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3"/>
          <p:cNvSpPr>
            <a:spLocks noChangeArrowheads="1"/>
          </p:cNvSpPr>
          <p:nvPr/>
        </p:nvSpPr>
        <p:spPr bwMode="auto">
          <a:xfrm>
            <a:off x="0" y="-1071563"/>
            <a:ext cx="9144000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800" b="1" i="1">
              <a:solidFill>
                <a:srgbClr val="0066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eaLnBrk="0" hangingPunct="0"/>
            <a:endParaRPr lang="en-US" sz="2800" b="1" i="1">
              <a:solidFill>
                <a:srgbClr val="0066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eaLnBrk="0" hangingPunct="0"/>
            <a:endParaRPr lang="en-US" sz="2800" b="1" i="1">
              <a:solidFill>
                <a:srgbClr val="0066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eaLnBrk="0" hangingPunct="0"/>
            <a:endParaRPr lang="en-US" sz="2800" b="1" i="1">
              <a:solidFill>
                <a:srgbClr val="0066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eaLnBrk="0" hangingPunct="0"/>
            <a:endParaRPr lang="ru-RU" sz="2800" b="1" i="1">
              <a:solidFill>
                <a:srgbClr val="0066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eaLnBrk="0" hangingPunct="0"/>
            <a:r>
              <a:rPr lang="en-US" sz="2800" b="1" i="1">
                <a:solidFill>
                  <a:srgbClr val="0066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Df</a:t>
            </a:r>
            <a:r>
              <a:rPr lang="ru-RU" sz="2800" b="1" i="1">
                <a:solidFill>
                  <a:srgbClr val="0066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800" b="1" i="1">
                <a:solidFill>
                  <a:srgbClr val="0066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</a:t>
            </a:r>
            <a:r>
              <a:rPr lang="ru-RU" sz="2800" b="1" i="1" u="sng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Изобарный процесс</a:t>
            </a:r>
            <a:r>
              <a:rPr lang="ru-RU" sz="2800" b="1" i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-процесс изменения </a:t>
            </a:r>
            <a:r>
              <a:rPr lang="en-US" sz="2800" b="1" i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r>
              <a:rPr lang="ru-RU" sz="2800" b="1" i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состояния термодинамической системы </a:t>
            </a:r>
            <a:r>
              <a:rPr lang="en-US" sz="2800" b="1" i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r>
              <a:rPr lang="ru-RU" sz="2800" b="1" i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макроскопических тел при постоянном </a:t>
            </a:r>
            <a:r>
              <a:rPr lang="en-US" sz="2800" b="1" i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r>
              <a:rPr lang="ru-RU" sz="2800" b="1" i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давлении    	р= </a:t>
            </a:r>
            <a:r>
              <a:rPr lang="en-US" sz="2800" b="1" i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const</a:t>
            </a:r>
          </a:p>
          <a:p>
            <a:pPr eaLnBrk="0" hangingPunct="0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Закон  </a:t>
            </a:r>
            <a:r>
              <a:rPr lang="ru-RU" sz="2800" b="1" i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Гей-Люссака:</a:t>
            </a:r>
            <a:endParaRPr lang="ru-RU" sz="28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eaLnBrk="0" hangingPunct="0"/>
            <a:r>
              <a:rPr lang="ru-RU" sz="1200">
                <a:latin typeface="Tahoma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2800" b="1" i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Для газа данной массы отношение объема газа к абсолютной температуре постоянно, если давление  газа не меняется. </a:t>
            </a:r>
            <a:endParaRPr lang="ru-RU" sz="2800" b="1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0" y="1952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200" baseline="-30000">
                <a:cs typeface="Times New Roman" pitchFamily="18" charset="0"/>
              </a:rPr>
              <a:t>                </a:t>
            </a:r>
            <a:endParaRPr lang="ru-RU"/>
          </a:p>
        </p:txBody>
      </p:sp>
      <p:graphicFrame>
        <p:nvGraphicFramePr>
          <p:cNvPr id="7170" name="Object 9" descr="а1"/>
          <p:cNvGraphicFramePr>
            <a:graphicFrameLocks noChangeAspect="1"/>
          </p:cNvGraphicFramePr>
          <p:nvPr/>
        </p:nvGraphicFramePr>
        <p:xfrm>
          <a:off x="571500" y="142875"/>
          <a:ext cx="3000375" cy="1000125"/>
        </p:xfrm>
        <a:graphic>
          <a:graphicData uri="http://schemas.openxmlformats.org/presentationml/2006/ole">
            <p:oleObj spid="_x0000_s7170" name="Формула" r:id="rId3" imgW="1333440" imgH="444240" progId="Equation.3">
              <p:embed/>
            </p:oleObj>
          </a:graphicData>
        </a:graphic>
      </p:graphicFrame>
      <p:graphicFrame>
        <p:nvGraphicFramePr>
          <p:cNvPr id="7171" name="Object 4" descr="а3"/>
          <p:cNvGraphicFramePr>
            <a:graphicFrameLocks noChangeAspect="1"/>
          </p:cNvGraphicFramePr>
          <p:nvPr/>
        </p:nvGraphicFramePr>
        <p:xfrm>
          <a:off x="2357438" y="4929188"/>
          <a:ext cx="1957387" cy="1214437"/>
        </p:xfrm>
        <a:graphic>
          <a:graphicData uri="http://schemas.openxmlformats.org/presentationml/2006/ole">
            <p:oleObj spid="_x0000_s7171" name="Формула" r:id="rId4" imgW="685800" imgH="406080" progId="Equation.3">
              <p:embed/>
            </p:oleObj>
          </a:graphicData>
        </a:graphic>
      </p:graphicFrame>
      <p:graphicFrame>
        <p:nvGraphicFramePr>
          <p:cNvPr id="7172" name="Object 6" descr="а2"/>
          <p:cNvGraphicFramePr>
            <a:graphicFrameLocks noChangeAspect="1"/>
          </p:cNvGraphicFramePr>
          <p:nvPr/>
        </p:nvGraphicFramePr>
        <p:xfrm>
          <a:off x="0" y="4786313"/>
          <a:ext cx="1571625" cy="1281112"/>
        </p:xfrm>
        <a:graphic>
          <a:graphicData uri="http://schemas.openxmlformats.org/presentationml/2006/ole">
            <p:oleObj spid="_x0000_s7172" name="Формула" r:id="rId5" imgW="533160" imgH="444240" progId="Equation.3">
              <p:embed/>
            </p:oleObj>
          </a:graphicData>
        </a:graphic>
      </p:graphicFrame>
      <p:graphicFrame>
        <p:nvGraphicFramePr>
          <p:cNvPr id="7173" name="Object 7" descr="а3"/>
          <p:cNvGraphicFramePr>
            <a:graphicFrameLocks noChangeAspect="1"/>
          </p:cNvGraphicFramePr>
          <p:nvPr/>
        </p:nvGraphicFramePr>
        <p:xfrm>
          <a:off x="4572000" y="5214938"/>
          <a:ext cx="2392363" cy="531812"/>
        </p:xfrm>
        <a:graphic>
          <a:graphicData uri="http://schemas.openxmlformats.org/presentationml/2006/ole">
            <p:oleObj spid="_x0000_s7173" name="Формула" r:id="rId6" imgW="838080" imgH="177480" progId="Equation.3">
              <p:embed/>
            </p:oleObj>
          </a:graphicData>
        </a:graphic>
      </p:graphicFrame>
      <p:pic>
        <p:nvPicPr>
          <p:cNvPr id="8" name="Picture 29" descr="Ж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25" y="4286250"/>
            <a:ext cx="1544638" cy="1847850"/>
          </a:xfrm>
          <a:prstGeom prst="rect">
            <a:avLst/>
          </a:prstGeom>
          <a:noFill/>
          <a:ln w="76200" cmpd="tri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6858000" y="6491288"/>
            <a:ext cx="1906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Ж. Гей-Люссак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714500"/>
            <a:ext cx="3352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123825" y="3929063"/>
            <a:ext cx="9020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400" i="1">
                <a:solidFill>
                  <a:srgbClr val="006600"/>
                </a:solidFill>
                <a:cs typeface="Times New Roman" pitchFamily="18" charset="0"/>
              </a:rPr>
              <a:t>Графики изобарного процесса  называют </a:t>
            </a:r>
            <a:r>
              <a:rPr lang="ru-RU" sz="2400" b="1" i="1">
                <a:solidFill>
                  <a:srgbClr val="006600"/>
                </a:solidFill>
                <a:cs typeface="Times New Roman" pitchFamily="18" charset="0"/>
              </a:rPr>
              <a:t>изобарами.</a:t>
            </a:r>
            <a:endParaRPr lang="ru-RU" sz="2400">
              <a:solidFill>
                <a:srgbClr val="006600"/>
              </a:solidFill>
            </a:endParaRPr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0779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графическое изображение изобарного процесса в различных системах координат.</a:t>
            </a:r>
            <a:endParaRPr lang="ru-RU" sz="320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194" name="Object 3" descr="а3"/>
          <p:cNvGraphicFramePr>
            <a:graphicFrameLocks noChangeAspect="1"/>
          </p:cNvGraphicFramePr>
          <p:nvPr/>
        </p:nvGraphicFramePr>
        <p:xfrm>
          <a:off x="4572000" y="5929313"/>
          <a:ext cx="3082925" cy="642937"/>
        </p:xfrm>
        <a:graphic>
          <a:graphicData uri="http://schemas.openxmlformats.org/presentationml/2006/ole">
            <p:oleObj spid="_x0000_s8194" name="Формула" r:id="rId4" imgW="838080" imgH="177480" progId="Equation.3">
              <p:embed/>
            </p:oleObj>
          </a:graphicData>
        </a:graphic>
      </p:graphicFrame>
      <p:sp>
        <p:nvSpPr>
          <p:cNvPr id="820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201" name="Picture 6" descr="18. График изобарного процесса"/>
          <p:cNvPicPr>
            <a:picLocks noChangeAspect="1" noChangeArrowheads="1"/>
          </p:cNvPicPr>
          <p:nvPr/>
        </p:nvPicPr>
        <p:blipFill>
          <a:blip r:embed="rId5" cstate="print"/>
          <a:srcRect b="65517"/>
          <a:stretch>
            <a:fillRect/>
          </a:stretch>
        </p:blipFill>
        <p:spPr bwMode="auto">
          <a:xfrm>
            <a:off x="6249988" y="4429125"/>
            <a:ext cx="2894012" cy="1357313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graphicFrame>
        <p:nvGraphicFramePr>
          <p:cNvPr id="8195" name="Object 7" descr="а3"/>
          <p:cNvGraphicFramePr>
            <a:graphicFrameLocks noChangeAspect="1"/>
          </p:cNvGraphicFramePr>
          <p:nvPr/>
        </p:nvGraphicFramePr>
        <p:xfrm>
          <a:off x="357188" y="1143000"/>
          <a:ext cx="2392362" cy="531813"/>
        </p:xfrm>
        <a:graphic>
          <a:graphicData uri="http://schemas.openxmlformats.org/presentationml/2006/ole">
            <p:oleObj spid="_x0000_s8195" name="Формула" r:id="rId6" imgW="838080" imgH="177480" progId="Equation.3">
              <p:embed/>
            </p:oleObj>
          </a:graphicData>
        </a:graphic>
      </p:graphicFrame>
      <p:sp>
        <p:nvSpPr>
          <p:cNvPr id="8202" name="Прямоугольник 8"/>
          <p:cNvSpPr>
            <a:spLocks noChangeArrowheads="1"/>
          </p:cNvSpPr>
          <p:nvPr/>
        </p:nvSpPr>
        <p:spPr bwMode="auto">
          <a:xfrm>
            <a:off x="3071813" y="1143000"/>
            <a:ext cx="1436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р= 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const</a:t>
            </a:r>
            <a:endParaRPr lang="ru-RU" sz="2800">
              <a:solidFill>
                <a:srgbClr val="FF0000"/>
              </a:solidFill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8203" name="Picture 6" descr="18. График изобарного процесса"/>
          <p:cNvPicPr>
            <a:picLocks noChangeAspect="1" noChangeArrowheads="1"/>
          </p:cNvPicPr>
          <p:nvPr/>
        </p:nvPicPr>
        <p:blipFill>
          <a:blip r:embed="rId5" cstate="print"/>
          <a:srcRect t="30159" b="34026"/>
          <a:stretch>
            <a:fillRect/>
          </a:stretch>
        </p:blipFill>
        <p:spPr bwMode="auto">
          <a:xfrm>
            <a:off x="0" y="4429125"/>
            <a:ext cx="2786063" cy="1357313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8204" name="Picture 6" descr="18. График изобарного процесса"/>
          <p:cNvPicPr>
            <a:picLocks noChangeAspect="1" noChangeArrowheads="1"/>
          </p:cNvPicPr>
          <p:nvPr/>
        </p:nvPicPr>
        <p:blipFill>
          <a:blip r:embed="rId5" cstate="print"/>
          <a:srcRect t="62204" b="7635"/>
          <a:stretch>
            <a:fillRect/>
          </a:stretch>
        </p:blipFill>
        <p:spPr bwMode="auto">
          <a:xfrm>
            <a:off x="2928938" y="4429125"/>
            <a:ext cx="3133725" cy="1285875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8205" name="Рисунок 12" descr="0200202"/>
          <p:cNvPicPr>
            <a:picLocks noChangeAspect="1" noChangeArrowheads="1"/>
          </p:cNvPicPr>
          <p:nvPr/>
        </p:nvPicPr>
        <p:blipFill>
          <a:blip r:embed="rId7" cstate="print"/>
          <a:srcRect l="29672" r="32623"/>
          <a:stretch>
            <a:fillRect/>
          </a:stretch>
        </p:blipFill>
        <p:spPr bwMode="auto">
          <a:xfrm>
            <a:off x="0" y="1785938"/>
            <a:ext cx="2786063" cy="2143125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8206" name="Рисунок 13" descr="0200202"/>
          <p:cNvPicPr>
            <a:picLocks noChangeAspect="1" noChangeArrowheads="1"/>
          </p:cNvPicPr>
          <p:nvPr/>
        </p:nvPicPr>
        <p:blipFill>
          <a:blip r:embed="rId7" cstate="print"/>
          <a:srcRect l="64862"/>
          <a:stretch>
            <a:fillRect/>
          </a:stretch>
        </p:blipFill>
        <p:spPr bwMode="auto">
          <a:xfrm>
            <a:off x="3000375" y="1785938"/>
            <a:ext cx="2670175" cy="2230437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8207" name="TextBox 15"/>
          <p:cNvSpPr txBox="1">
            <a:spLocks noChangeArrowheads="1"/>
          </p:cNvSpPr>
          <p:nvPr/>
        </p:nvSpPr>
        <p:spPr bwMode="auto">
          <a:xfrm>
            <a:off x="642938" y="3286125"/>
            <a:ext cx="1643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р</a:t>
            </a:r>
            <a:r>
              <a:rPr lang="en-US" b="1" baseline="-25000"/>
              <a:t>1</a:t>
            </a:r>
            <a:r>
              <a:rPr lang="en-US" b="1"/>
              <a:t>&lt;</a:t>
            </a:r>
            <a:r>
              <a:rPr lang="ru-RU" b="1"/>
              <a:t>р</a:t>
            </a:r>
            <a:r>
              <a:rPr lang="en-US" b="1" baseline="-25000"/>
              <a:t>2</a:t>
            </a:r>
            <a:r>
              <a:rPr lang="en-US" b="1"/>
              <a:t>&lt;</a:t>
            </a:r>
            <a:r>
              <a:rPr lang="ru-RU" b="1"/>
              <a:t>р</a:t>
            </a:r>
            <a:r>
              <a:rPr lang="en-US" b="1" baseline="-25000"/>
              <a:t>3</a:t>
            </a:r>
            <a:endParaRPr lang="ru-RU" b="1"/>
          </a:p>
          <a:p>
            <a:endParaRPr lang="ru-RU" b="1"/>
          </a:p>
          <a:p>
            <a:endParaRPr lang="ru-RU" b="1"/>
          </a:p>
        </p:txBody>
      </p:sp>
      <p:sp>
        <p:nvSpPr>
          <p:cNvPr id="8208" name="TextBox 16"/>
          <p:cNvSpPr txBox="1">
            <a:spLocks noChangeArrowheads="1"/>
          </p:cNvSpPr>
          <p:nvPr/>
        </p:nvSpPr>
        <p:spPr bwMode="auto">
          <a:xfrm>
            <a:off x="3571875" y="3286125"/>
            <a:ext cx="1643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р</a:t>
            </a:r>
            <a:r>
              <a:rPr lang="en-US" b="1" baseline="-25000"/>
              <a:t>1</a:t>
            </a:r>
            <a:r>
              <a:rPr lang="en-US" b="1"/>
              <a:t>&lt;</a:t>
            </a:r>
            <a:r>
              <a:rPr lang="ru-RU" b="1"/>
              <a:t>р</a:t>
            </a:r>
            <a:r>
              <a:rPr lang="en-US" b="1" baseline="-25000"/>
              <a:t>2</a:t>
            </a:r>
            <a:r>
              <a:rPr lang="en-US" b="1"/>
              <a:t>&lt;</a:t>
            </a:r>
            <a:r>
              <a:rPr lang="ru-RU" b="1"/>
              <a:t>р</a:t>
            </a:r>
            <a:r>
              <a:rPr lang="en-US" b="1" baseline="-25000"/>
              <a:t>3</a:t>
            </a:r>
            <a:endParaRPr lang="ru-RU" b="1"/>
          </a:p>
          <a:p>
            <a:endParaRPr lang="ru-RU" b="1"/>
          </a:p>
          <a:p>
            <a:endParaRPr lang="ru-RU" b="1"/>
          </a:p>
        </p:txBody>
      </p:sp>
      <p:sp>
        <p:nvSpPr>
          <p:cNvPr id="8209" name="TextBox 17"/>
          <p:cNvSpPr txBox="1">
            <a:spLocks noChangeArrowheads="1"/>
          </p:cNvSpPr>
          <p:nvPr/>
        </p:nvSpPr>
        <p:spPr bwMode="auto">
          <a:xfrm>
            <a:off x="6715125" y="3214688"/>
            <a:ext cx="1643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р</a:t>
            </a:r>
            <a:r>
              <a:rPr lang="en-US" b="1" baseline="-25000"/>
              <a:t>1</a:t>
            </a:r>
            <a:r>
              <a:rPr lang="en-US" b="1"/>
              <a:t>&lt;</a:t>
            </a:r>
            <a:r>
              <a:rPr lang="ru-RU" b="1"/>
              <a:t>р</a:t>
            </a:r>
            <a:r>
              <a:rPr lang="en-US" b="1" baseline="-25000"/>
              <a:t>2</a:t>
            </a:r>
            <a:r>
              <a:rPr lang="en-US" b="1"/>
              <a:t>&lt;</a:t>
            </a:r>
            <a:r>
              <a:rPr lang="ru-RU" b="1"/>
              <a:t>р</a:t>
            </a:r>
            <a:r>
              <a:rPr lang="en-US" b="1" baseline="-25000"/>
              <a:t>3</a:t>
            </a:r>
            <a:endParaRPr lang="ru-RU" b="1"/>
          </a:p>
          <a:p>
            <a:endParaRPr lang="ru-RU" b="1"/>
          </a:p>
          <a:p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924800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smtClean="0"/>
              <a:t>Изопроцессы в газах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928688"/>
            <a:ext cx="8534400" cy="1066800"/>
          </a:xfrm>
        </p:spPr>
        <p:txBody>
          <a:bodyPr rtlCol="0">
            <a:no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6600"/>
                </a:solidFill>
              </a:rPr>
              <a:t>Процессы, протекающие при неизменном значении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6600"/>
                </a:solidFill>
              </a:rPr>
              <a:t>одного из параметров, называют </a:t>
            </a:r>
            <a:r>
              <a:rPr lang="ru-RU" sz="2800" b="1" u="sng" dirty="0" err="1" smtClean="0">
                <a:solidFill>
                  <a:srgbClr val="006600"/>
                </a:solidFill>
              </a:rPr>
              <a:t>изопроцессами</a:t>
            </a:r>
            <a:r>
              <a:rPr lang="ru-RU" sz="2800" b="1" dirty="0" smtClean="0">
                <a:solidFill>
                  <a:srgbClr val="006600"/>
                </a:solidFill>
              </a:rPr>
              <a:t>.</a:t>
            </a:r>
            <a:endParaRPr lang="en-US" sz="2800" b="1" dirty="0" smtClean="0">
              <a:solidFill>
                <a:srgbClr val="006600"/>
              </a:solidFill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2800" b="1" dirty="0" smtClean="0">
              <a:solidFill>
                <a:srgbClr val="006600"/>
              </a:solidFill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6600"/>
                </a:solidFill>
              </a:rPr>
              <a:t>ИЗОПРОЦЕССЫ:</a:t>
            </a:r>
          </a:p>
        </p:txBody>
      </p:sp>
      <p:graphicFrame>
        <p:nvGraphicFramePr>
          <p:cNvPr id="140293" name="Group 5"/>
          <p:cNvGraphicFramePr>
            <a:graphicFrameLocks noGrp="1"/>
          </p:cNvGraphicFramePr>
          <p:nvPr>
            <p:ph sz="half" idx="2"/>
          </p:nvPr>
        </p:nvGraphicFramePr>
        <p:xfrm>
          <a:off x="0" y="2928938"/>
          <a:ext cx="9144001" cy="2785698"/>
        </p:xfrm>
        <a:graphic>
          <a:graphicData uri="http://schemas.openxmlformats.org/drawingml/2006/table">
            <a:tbl>
              <a:tblPr/>
              <a:tblGrid>
                <a:gridCol w="2000232"/>
                <a:gridCol w="2443582"/>
                <a:gridCol w="2373239"/>
                <a:gridCol w="2326948"/>
              </a:tblGrid>
              <a:tr h="1100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Название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процесса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Изотермический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процесс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Изобарный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процесс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Изохорный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процесс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87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Постоянная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величина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 = const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 = const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V = const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762000" y="0"/>
            <a:ext cx="8229600" cy="281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1" name="AutoShape 5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924800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u="sng" smtClean="0"/>
              <a:t>Обобщение</a:t>
            </a:r>
          </a:p>
        </p:txBody>
      </p:sp>
      <p:sp>
        <p:nvSpPr>
          <p:cNvPr id="147508" name="Rectangle 52"/>
          <p:cNvSpPr>
            <a:spLocks noChangeArrowheads="1"/>
          </p:cNvSpPr>
          <p:nvPr/>
        </p:nvSpPr>
        <p:spPr bwMode="auto">
          <a:xfrm>
            <a:off x="3124200" y="914400"/>
            <a:ext cx="3200400" cy="838200"/>
          </a:xfrm>
          <a:prstGeom prst="rect">
            <a:avLst/>
          </a:prstGeom>
          <a:solidFill>
            <a:srgbClr val="CCFF99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cs typeface="Arial" pitchFamily="34" charset="0"/>
            </a:endParaRPr>
          </a:p>
        </p:txBody>
      </p:sp>
      <p:sp>
        <p:nvSpPr>
          <p:cNvPr id="147510" name="Line 54"/>
          <p:cNvSpPr>
            <a:spLocks noChangeShapeType="1"/>
          </p:cNvSpPr>
          <p:nvPr/>
        </p:nvSpPr>
        <p:spPr bwMode="auto">
          <a:xfrm>
            <a:off x="4724400" y="1752600"/>
            <a:ext cx="0" cy="1066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3352800" y="2819400"/>
            <a:ext cx="2743200" cy="1219200"/>
            <a:chOff x="2112" y="1776"/>
            <a:chExt cx="1728" cy="768"/>
          </a:xfrm>
        </p:grpSpPr>
        <p:sp>
          <p:nvSpPr>
            <p:cNvPr id="9245" name="Rectangle 57"/>
            <p:cNvSpPr>
              <a:spLocks noChangeArrowheads="1"/>
            </p:cNvSpPr>
            <p:nvPr/>
          </p:nvSpPr>
          <p:spPr bwMode="auto">
            <a:xfrm>
              <a:off x="2112" y="1776"/>
              <a:ext cx="1728" cy="768"/>
            </a:xfrm>
            <a:prstGeom prst="rect">
              <a:avLst/>
            </a:prstGeom>
            <a:solidFill>
              <a:srgbClr val="CCFF99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р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baseline="-2500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р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ctr"/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       T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9246" name="Line 58"/>
            <p:cNvSpPr>
              <a:spLocks noChangeShapeType="1"/>
            </p:cNvSpPr>
            <p:nvPr/>
          </p:nvSpPr>
          <p:spPr bwMode="auto">
            <a:xfrm>
              <a:off x="2304" y="2160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7" name="Line 59"/>
            <p:cNvSpPr>
              <a:spLocks noChangeShapeType="1"/>
            </p:cNvSpPr>
            <p:nvPr/>
          </p:nvSpPr>
          <p:spPr bwMode="auto">
            <a:xfrm>
              <a:off x="3072" y="2160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7517" name="Line 61"/>
          <p:cNvSpPr>
            <a:spLocks noChangeShapeType="1"/>
          </p:cNvSpPr>
          <p:nvPr/>
        </p:nvSpPr>
        <p:spPr bwMode="auto">
          <a:xfrm flipH="1">
            <a:off x="1600200" y="3352800"/>
            <a:ext cx="1752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7518" name="Line 62"/>
          <p:cNvSpPr>
            <a:spLocks noChangeShapeType="1"/>
          </p:cNvSpPr>
          <p:nvPr/>
        </p:nvSpPr>
        <p:spPr bwMode="auto">
          <a:xfrm flipH="1">
            <a:off x="6096000" y="3352800"/>
            <a:ext cx="1981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7519" name="Line 63"/>
          <p:cNvSpPr>
            <a:spLocks noChangeShapeType="1"/>
          </p:cNvSpPr>
          <p:nvPr/>
        </p:nvSpPr>
        <p:spPr bwMode="auto">
          <a:xfrm>
            <a:off x="1600200" y="3352800"/>
            <a:ext cx="0" cy="1447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7520" name="Line 64"/>
          <p:cNvSpPr>
            <a:spLocks noChangeShapeType="1"/>
          </p:cNvSpPr>
          <p:nvPr/>
        </p:nvSpPr>
        <p:spPr bwMode="auto">
          <a:xfrm>
            <a:off x="8077200" y="3352800"/>
            <a:ext cx="0" cy="1447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7521" name="Line 65"/>
          <p:cNvSpPr>
            <a:spLocks noChangeShapeType="1"/>
          </p:cNvSpPr>
          <p:nvPr/>
        </p:nvSpPr>
        <p:spPr bwMode="auto">
          <a:xfrm>
            <a:off x="4572000" y="4038600"/>
            <a:ext cx="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3352800" y="4857750"/>
            <a:ext cx="2743200" cy="1219200"/>
            <a:chOff x="2112" y="1776"/>
            <a:chExt cx="1728" cy="768"/>
          </a:xfrm>
        </p:grpSpPr>
        <p:sp>
          <p:nvSpPr>
            <p:cNvPr id="9242" name="Rectangle 68"/>
            <p:cNvSpPr>
              <a:spLocks noChangeArrowheads="1"/>
            </p:cNvSpPr>
            <p:nvPr/>
          </p:nvSpPr>
          <p:spPr bwMode="auto">
            <a:xfrm>
              <a:off x="2112" y="1776"/>
              <a:ext cx="1728" cy="768"/>
            </a:xfrm>
            <a:prstGeom prst="rect">
              <a:avLst/>
            </a:prstGeom>
            <a:solidFill>
              <a:srgbClr val="CCFF99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1   </a:t>
              </a:r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baseline="-2500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   V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ctr"/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       T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9243" name="Line 69"/>
            <p:cNvSpPr>
              <a:spLocks noChangeShapeType="1"/>
            </p:cNvSpPr>
            <p:nvPr/>
          </p:nvSpPr>
          <p:spPr bwMode="auto">
            <a:xfrm>
              <a:off x="2304" y="2160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4" name="Line 70"/>
            <p:cNvSpPr>
              <a:spLocks noChangeShapeType="1"/>
            </p:cNvSpPr>
            <p:nvPr/>
          </p:nvSpPr>
          <p:spPr bwMode="auto">
            <a:xfrm>
              <a:off x="3072" y="2160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7528" name="Rectangle 72"/>
          <p:cNvSpPr>
            <a:spLocks noChangeArrowheads="1"/>
          </p:cNvSpPr>
          <p:nvPr/>
        </p:nvSpPr>
        <p:spPr bwMode="auto">
          <a:xfrm>
            <a:off x="228600" y="4800600"/>
            <a:ext cx="2743200" cy="1219200"/>
          </a:xfrm>
          <a:prstGeom prst="rect">
            <a:avLst/>
          </a:prstGeom>
          <a:solidFill>
            <a:srgbClr val="CCFF99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6400800" y="4857750"/>
            <a:ext cx="2743200" cy="1219200"/>
            <a:chOff x="2112" y="1776"/>
            <a:chExt cx="1728" cy="768"/>
          </a:xfrm>
        </p:grpSpPr>
        <p:sp>
          <p:nvSpPr>
            <p:cNvPr id="9239" name="Rectangle 76"/>
            <p:cNvSpPr>
              <a:spLocks noChangeArrowheads="1"/>
            </p:cNvSpPr>
            <p:nvPr/>
          </p:nvSpPr>
          <p:spPr bwMode="auto">
            <a:xfrm>
              <a:off x="2112" y="1776"/>
              <a:ext cx="1728" cy="768"/>
            </a:xfrm>
            <a:prstGeom prst="rect">
              <a:avLst/>
            </a:prstGeom>
            <a:solidFill>
              <a:srgbClr val="CCFF99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3200" b="1" i="1">
                  <a:latin typeface="Times New Roman" pitchFamily="18" charset="0"/>
                  <a:cs typeface="Times New Roman" pitchFamily="18" charset="0"/>
                </a:rPr>
                <a:t>р</a:t>
              </a:r>
              <a:r>
                <a:rPr lang="en-US" b="1" i="1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i="1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200" b="1" i="1" baseline="-2500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200" b="1" i="1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ru-RU" sz="3200" b="1" i="1">
                  <a:latin typeface="Times New Roman" pitchFamily="18" charset="0"/>
                  <a:cs typeface="Times New Roman" pitchFamily="18" charset="0"/>
                </a:rPr>
                <a:t>р</a:t>
              </a:r>
              <a:r>
                <a:rPr lang="en-US" b="1" i="1"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ctr"/>
              <a:r>
                <a:rPr lang="en-US" sz="3200" b="1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b="1" i="1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i="1">
                  <a:latin typeface="Times New Roman" pitchFamily="18" charset="0"/>
                  <a:cs typeface="Times New Roman" pitchFamily="18" charset="0"/>
                </a:rPr>
                <a:t>       T</a:t>
              </a:r>
              <a:r>
                <a:rPr lang="en-US" b="1" i="1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9240" name="Line 77"/>
            <p:cNvSpPr>
              <a:spLocks noChangeShapeType="1"/>
            </p:cNvSpPr>
            <p:nvPr/>
          </p:nvSpPr>
          <p:spPr bwMode="auto">
            <a:xfrm>
              <a:off x="2304" y="2160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1" name="Line 78"/>
            <p:cNvSpPr>
              <a:spLocks noChangeShapeType="1"/>
            </p:cNvSpPr>
            <p:nvPr/>
          </p:nvSpPr>
          <p:spPr bwMode="auto">
            <a:xfrm>
              <a:off x="3072" y="2160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7535" name="Text Box 79"/>
          <p:cNvSpPr txBox="1">
            <a:spLocks noChangeArrowheads="1"/>
          </p:cNvSpPr>
          <p:nvPr/>
        </p:nvSpPr>
        <p:spPr bwMode="auto">
          <a:xfrm>
            <a:off x="6300788" y="2895600"/>
            <a:ext cx="2271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cs typeface="Arial" pitchFamily="34" charset="0"/>
              </a:rPr>
              <a:t>V = const</a:t>
            </a:r>
            <a:endParaRPr lang="he-IL" sz="2800" b="1">
              <a:ea typeface="Aharoni"/>
            </a:endParaRPr>
          </a:p>
        </p:txBody>
      </p:sp>
      <p:sp>
        <p:nvSpPr>
          <p:cNvPr id="147536" name="Text Box 80"/>
          <p:cNvSpPr txBox="1">
            <a:spLocks noChangeArrowheads="1"/>
          </p:cNvSpPr>
          <p:nvPr/>
        </p:nvSpPr>
        <p:spPr bwMode="auto">
          <a:xfrm>
            <a:off x="1285875" y="2857500"/>
            <a:ext cx="2071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cs typeface="Arial" pitchFamily="34" charset="0"/>
              </a:rPr>
              <a:t>T = const</a:t>
            </a:r>
            <a:endParaRPr lang="he-IL" sz="2800" b="1">
              <a:ea typeface="Aharoni"/>
            </a:endParaRPr>
          </a:p>
        </p:txBody>
      </p:sp>
      <p:sp>
        <p:nvSpPr>
          <p:cNvPr id="147537" name="Text Box 81"/>
          <p:cNvSpPr txBox="1">
            <a:spLocks noChangeArrowheads="1"/>
          </p:cNvSpPr>
          <p:nvPr/>
        </p:nvSpPr>
        <p:spPr bwMode="auto">
          <a:xfrm>
            <a:off x="4548188" y="4114800"/>
            <a:ext cx="1962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cs typeface="Arial" pitchFamily="34" charset="0"/>
              </a:rPr>
              <a:t>р</a:t>
            </a:r>
            <a:r>
              <a:rPr lang="en-US" sz="2800" b="1">
                <a:cs typeface="Arial" pitchFamily="34" charset="0"/>
              </a:rPr>
              <a:t>= const</a:t>
            </a:r>
            <a:endParaRPr lang="he-IL" sz="2800" b="1">
              <a:ea typeface="Aharoni"/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587750" y="785813"/>
          <a:ext cx="1968500" cy="1000125"/>
        </p:xfrm>
        <a:graphic>
          <a:graphicData uri="http://schemas.openxmlformats.org/presentationml/2006/ole">
            <p:oleObj spid="_x0000_s9218" name="Формула" r:id="rId4" imgW="799920" imgH="406080" progId="Equation.3">
              <p:embed/>
            </p:oleObj>
          </a:graphicData>
        </a:graphic>
      </p:graphicFrame>
      <p:graphicFrame>
        <p:nvGraphicFramePr>
          <p:cNvPr id="9219" name="Object 4"/>
          <p:cNvGraphicFramePr>
            <a:graphicFrameLocks noChangeAspect="1"/>
          </p:cNvGraphicFramePr>
          <p:nvPr/>
        </p:nvGraphicFramePr>
        <p:xfrm>
          <a:off x="4786313" y="1857375"/>
          <a:ext cx="2176462" cy="928688"/>
        </p:xfrm>
        <a:graphic>
          <a:graphicData uri="http://schemas.openxmlformats.org/presentationml/2006/ole">
            <p:oleObj spid="_x0000_s9219" name="Формула" r:id="rId5" imgW="952200" imgH="406080" progId="Equation.3">
              <p:embed/>
            </p:oleObj>
          </a:graphicData>
        </a:graphic>
      </p:graphicFrame>
      <p:sp>
        <p:nvSpPr>
          <p:cNvPr id="9236" name="Прямоугольник 30"/>
          <p:cNvSpPr>
            <a:spLocks noChangeArrowheads="1"/>
          </p:cNvSpPr>
          <p:nvPr/>
        </p:nvSpPr>
        <p:spPr bwMode="auto">
          <a:xfrm>
            <a:off x="428625" y="6143625"/>
            <a:ext cx="2039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Бойля-Мариотта</a:t>
            </a:r>
            <a:endParaRPr lang="ru-RU"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9237" name="Прямоугольник 31"/>
          <p:cNvSpPr>
            <a:spLocks noChangeArrowheads="1"/>
          </p:cNvSpPr>
          <p:nvPr/>
        </p:nvSpPr>
        <p:spPr bwMode="auto">
          <a:xfrm>
            <a:off x="3643313" y="6215063"/>
            <a:ext cx="2220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Закон  </a:t>
            </a:r>
            <a:r>
              <a:rPr lang="ru-RU" b="1" i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Гей-Люссака</a:t>
            </a:r>
            <a:endParaRPr lang="ru-RU"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9238" name="Прямоугольник 32"/>
          <p:cNvSpPr>
            <a:spLocks noChangeArrowheads="1"/>
          </p:cNvSpPr>
          <p:nvPr/>
        </p:nvSpPr>
        <p:spPr bwMode="auto">
          <a:xfrm>
            <a:off x="6929438" y="6215063"/>
            <a:ext cx="1635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Закон  </a:t>
            </a:r>
            <a:r>
              <a:rPr lang="ru-RU" b="1" i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Шарля</a:t>
            </a:r>
            <a:endParaRPr lang="ru-RU"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7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7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7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7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7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47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47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508" grpId="0" animBg="1"/>
      <p:bldP spid="147510" grpId="0" animBg="1"/>
      <p:bldP spid="147517" grpId="0" animBg="1"/>
      <p:bldP spid="147518" grpId="0" animBg="1"/>
      <p:bldP spid="147519" grpId="0" animBg="1"/>
      <p:bldP spid="147520" grpId="0" animBg="1"/>
      <p:bldP spid="147521" grpId="0" animBg="1"/>
      <p:bldP spid="147528" grpId="0" animBg="1"/>
      <p:bldP spid="147535" grpId="0"/>
      <p:bldP spid="147536" grpId="0"/>
      <p:bldP spid="1475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Закрепление материала</a:t>
            </a:r>
            <a:endParaRPr lang="ru-RU" dirty="0"/>
          </a:p>
        </p:txBody>
      </p:sp>
      <p:sp>
        <p:nvSpPr>
          <p:cNvPr id="2560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" y="404813"/>
            <a:ext cx="89439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914400"/>
            <a:ext cx="87725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Задача</a:t>
            </a:r>
            <a:endParaRPr lang="ru-RU" dirty="0"/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725" y="1916113"/>
            <a:ext cx="8931275" cy="2952750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39825"/>
          </a:xfr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mtClean="0">
                <a:solidFill>
                  <a:srgbClr val="006600"/>
                </a:solidFill>
              </a:rPr>
              <a:t>Уравнение состояния идеального газа в форме Клапейрона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85750" y="1571625"/>
          <a:ext cx="1730375" cy="601663"/>
        </p:xfrm>
        <a:graphic>
          <a:graphicData uri="http://schemas.openxmlformats.org/presentationml/2006/ole">
            <p:oleObj spid="_x0000_s1026" name="Формула" r:id="rId3" imgW="583920" imgH="203040" progId="Equation.3">
              <p:embed/>
            </p:oleObj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285750" y="2857500"/>
          <a:ext cx="1354138" cy="1203325"/>
        </p:xfrm>
        <a:graphic>
          <a:graphicData uri="http://schemas.openxmlformats.org/presentationml/2006/ole">
            <p:oleObj spid="_x0000_s1027" name="Формула" r:id="rId4" imgW="457200" imgH="406080" progId="Equation.3">
              <p:embed/>
            </p:oleObj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>
            <a:off x="2143125" y="1785938"/>
            <a:ext cx="857250" cy="7143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1714500" y="3214688"/>
            <a:ext cx="1357313" cy="4286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8" name="Object 7"/>
          <p:cNvGraphicFramePr>
            <a:graphicFrameLocks noChangeAspect="1"/>
          </p:cNvGraphicFramePr>
          <p:nvPr/>
        </p:nvGraphicFramePr>
        <p:xfrm>
          <a:off x="3214688" y="2214563"/>
          <a:ext cx="1993900" cy="1203325"/>
        </p:xfrm>
        <a:graphic>
          <a:graphicData uri="http://schemas.openxmlformats.org/presentationml/2006/ole">
            <p:oleObj spid="_x0000_s1028" name="Формула" r:id="rId5" imgW="672840" imgH="406080" progId="Equation.3">
              <p:embed/>
            </p:oleObj>
          </a:graphicData>
        </a:graphic>
      </p:graphicFrame>
      <p:graphicFrame>
        <p:nvGraphicFramePr>
          <p:cNvPr id="1029" name="Object 8"/>
          <p:cNvGraphicFramePr>
            <a:graphicFrameLocks noChangeAspect="1"/>
          </p:cNvGraphicFramePr>
          <p:nvPr/>
        </p:nvGraphicFramePr>
        <p:xfrm>
          <a:off x="5786438" y="2214563"/>
          <a:ext cx="1955800" cy="1203325"/>
        </p:xfrm>
        <a:graphic>
          <a:graphicData uri="http://schemas.openxmlformats.org/presentationml/2006/ole">
            <p:oleObj spid="_x0000_s1029" name="Формула" r:id="rId6" imgW="660240" imgH="406080" progId="Equation.3">
              <p:embed/>
            </p:oleObj>
          </a:graphicData>
        </a:graphic>
      </p:graphicFrame>
      <p:graphicFrame>
        <p:nvGraphicFramePr>
          <p:cNvPr id="1030" name="Object 9" descr="а1"/>
          <p:cNvGraphicFramePr>
            <a:graphicFrameLocks noChangeAspect="1"/>
          </p:cNvGraphicFramePr>
          <p:nvPr/>
        </p:nvGraphicFramePr>
        <p:xfrm>
          <a:off x="4429125" y="4143375"/>
          <a:ext cx="3949700" cy="1316038"/>
        </p:xfrm>
        <a:graphic>
          <a:graphicData uri="http://schemas.openxmlformats.org/presentationml/2006/ole">
            <p:oleObj spid="_x0000_s1030" name="Формула" r:id="rId7" imgW="1333440" imgH="444240" progId="Equation.3">
              <p:embed/>
            </p:oleObj>
          </a:graphicData>
        </a:graphic>
      </p:graphicFrame>
      <p:cxnSp>
        <p:nvCxnSpPr>
          <p:cNvPr id="20" name="Прямая со стрелкой 19"/>
          <p:cNvCxnSpPr/>
          <p:nvPr/>
        </p:nvCxnSpPr>
        <p:spPr>
          <a:xfrm>
            <a:off x="5286375" y="2857500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6930231" y="3786982"/>
            <a:ext cx="71437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37" name="TextBox 11"/>
          <p:cNvSpPr txBox="1">
            <a:spLocks noChangeArrowheads="1"/>
          </p:cNvSpPr>
          <p:nvPr/>
        </p:nvSpPr>
        <p:spPr bwMode="auto">
          <a:xfrm>
            <a:off x="3429000" y="5572125"/>
            <a:ext cx="5715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6600"/>
                </a:solidFill>
              </a:rPr>
              <a:t>Уравнение состояния идеального газа в форме </a:t>
            </a:r>
            <a:r>
              <a:rPr lang="ru-RU" sz="2800" b="1" dirty="0" err="1">
                <a:solidFill>
                  <a:srgbClr val="006600"/>
                </a:solidFill>
              </a:rPr>
              <a:t>Клапейрона</a:t>
            </a:r>
            <a:endParaRPr lang="ru-RU" sz="2800" b="1" dirty="0">
              <a:solidFill>
                <a:srgbClr val="006600"/>
              </a:solidFill>
            </a:endParaRPr>
          </a:p>
        </p:txBody>
      </p:sp>
      <p:graphicFrame>
        <p:nvGraphicFramePr>
          <p:cNvPr id="1031" name="Object 13" descr="а1"/>
          <p:cNvGraphicFramePr>
            <a:graphicFrameLocks noChangeAspect="1"/>
          </p:cNvGraphicFramePr>
          <p:nvPr/>
        </p:nvGraphicFramePr>
        <p:xfrm>
          <a:off x="285750" y="4500563"/>
          <a:ext cx="3324225" cy="1660525"/>
        </p:xfrm>
        <a:graphic>
          <a:graphicData uri="http://schemas.openxmlformats.org/presentationml/2006/ole">
            <p:oleObj spid="_x0000_s1031" name="Формула" r:id="rId8" imgW="812520" imgH="406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699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700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513" y="0"/>
            <a:ext cx="5184775" cy="6837363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" y="1628775"/>
            <a:ext cx="888682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377825"/>
            <a:ext cx="46513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profor45.ru/media/k2/items/cache/1c6c813bb9d5494160041c1c4ee2fb70_XL.jpg"/>
          <p:cNvPicPr>
            <a:picLocks noChangeAspect="1" noChangeArrowheads="1"/>
          </p:cNvPicPr>
          <p:nvPr/>
        </p:nvPicPr>
        <p:blipFill>
          <a:blip r:embed="rId2" cstate="print"/>
          <a:srcRect l="10022" r="9799" b="24998"/>
          <a:stretch>
            <a:fillRect/>
          </a:stretch>
        </p:blipFill>
        <p:spPr bwMode="auto">
          <a:xfrm>
            <a:off x="539552" y="1484784"/>
            <a:ext cx="3429000" cy="45720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20483" name="Rectangle 5"/>
          <p:cNvSpPr txBox="1">
            <a:spLocks noChangeArrowheads="1"/>
          </p:cNvSpPr>
          <p:nvPr/>
        </p:nvSpPr>
        <p:spPr bwMode="auto">
          <a:xfrm>
            <a:off x="4714875" y="2143125"/>
            <a:ext cx="40386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700" dirty="0">
                <a:solidFill>
                  <a:srgbClr val="006600"/>
                </a:solidFill>
                <a:latin typeface="Times New Roman" pitchFamily="18" charset="0"/>
              </a:rPr>
              <a:t>Обобщив уравнение </a:t>
            </a:r>
            <a:r>
              <a:rPr lang="ru-RU" sz="2700" dirty="0" err="1">
                <a:solidFill>
                  <a:srgbClr val="006600"/>
                </a:solidFill>
                <a:latin typeface="Times New Roman" pitchFamily="18" charset="0"/>
              </a:rPr>
              <a:t>Клапейрона</a:t>
            </a:r>
            <a:r>
              <a:rPr lang="ru-RU" sz="2700" dirty="0">
                <a:solidFill>
                  <a:srgbClr val="006600"/>
                </a:solidFill>
                <a:latin typeface="Times New Roman" pitchFamily="18" charset="0"/>
              </a:rPr>
              <a:t>,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ru-RU" sz="2700" dirty="0">
                <a:solidFill>
                  <a:srgbClr val="006600"/>
                </a:solidFill>
                <a:latin typeface="Times New Roman" pitchFamily="18" charset="0"/>
              </a:rPr>
              <a:t>    в 1874 вывел общее уравнение состояния идеального газа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4313" y="0"/>
            <a:ext cx="8643937" cy="20716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400" b="1" dirty="0">
                <a:solidFill>
                  <a:srgbClr val="006600"/>
                </a:solidFill>
                <a:latin typeface="Times New Roman" pitchFamily="18" charset="0"/>
                <a:ea typeface="+mj-ea"/>
                <a:cs typeface="+mj-cs"/>
              </a:rPr>
              <a:t>Менделеев Дмитрий Иванович</a:t>
            </a:r>
            <a:br>
              <a:rPr lang="ru-RU" sz="4400" b="1" dirty="0">
                <a:solidFill>
                  <a:srgbClr val="006600"/>
                </a:solidFill>
                <a:latin typeface="Times New Roman" pitchFamily="18" charset="0"/>
                <a:ea typeface="+mj-ea"/>
                <a:cs typeface="+mj-cs"/>
              </a:rPr>
            </a:br>
            <a:r>
              <a:rPr lang="ru-RU" sz="4800" dirty="0">
                <a:solidFill>
                  <a:srgbClr val="FFFF00"/>
                </a:solidFill>
                <a:latin typeface="Times New Roman" pitchFamily="18" charset="0"/>
                <a:ea typeface="+mj-ea"/>
                <a:cs typeface="+mj-cs"/>
              </a:rPr>
              <a:t>     </a:t>
            </a:r>
            <a:r>
              <a:rPr lang="ru-RU" sz="4800" dirty="0">
                <a:solidFill>
                  <a:srgbClr val="006600"/>
                </a:solidFill>
                <a:latin typeface="Times New Roman" pitchFamily="18" charset="0"/>
                <a:ea typeface="+mj-ea"/>
                <a:cs typeface="+mj-cs"/>
              </a:rPr>
              <a:t>(8.II.1834–2.II.1907)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214438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+mj-lt"/>
                <a:ea typeface="+mj-ea"/>
                <a:cs typeface="+mj-cs"/>
              </a:rPr>
              <a:t>Уравнение состояния идеального газа в форме </a:t>
            </a:r>
          </a:p>
          <a:p>
            <a:pPr algn="ctr">
              <a:defRPr/>
            </a:pPr>
            <a:r>
              <a:rPr lang="ru-RU" sz="3200" dirty="0">
                <a:latin typeface="+mj-lt"/>
                <a:ea typeface="+mj-ea"/>
                <a:cs typeface="+mj-cs"/>
              </a:rPr>
              <a:t>Менделеева- </a:t>
            </a:r>
            <a:r>
              <a:rPr lang="ru-RU" sz="3200" dirty="0" err="1">
                <a:latin typeface="+mj-lt"/>
                <a:ea typeface="+mj-ea"/>
                <a:cs typeface="+mj-cs"/>
              </a:rPr>
              <a:t>Клапейрона</a:t>
            </a:r>
            <a:endParaRPr lang="ru-RU" sz="3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0" y="1143000"/>
          <a:ext cx="1730375" cy="601663"/>
        </p:xfrm>
        <a:graphic>
          <a:graphicData uri="http://schemas.openxmlformats.org/presentationml/2006/ole">
            <p:oleObj spid="_x0000_s2050" name="Формула" r:id="rId3" imgW="583920" imgH="203040" progId="Equation.3">
              <p:embed/>
            </p:oleObj>
          </a:graphicData>
        </a:graphic>
      </p:graphicFrame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0" y="1857375"/>
          <a:ext cx="1354138" cy="1203325"/>
        </p:xfrm>
        <a:graphic>
          <a:graphicData uri="http://schemas.openxmlformats.org/presentationml/2006/ole">
            <p:oleObj spid="_x0000_s2051" name="Формула" r:id="rId4" imgW="457200" imgH="406080" progId="Equation.3">
              <p:embed/>
            </p:oleObj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 rot="16200000" flipH="1">
            <a:off x="1714500" y="1357313"/>
            <a:ext cx="428625" cy="4286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1357313" y="2071688"/>
            <a:ext cx="785812" cy="5000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2" name="Object 7"/>
          <p:cNvGraphicFramePr>
            <a:graphicFrameLocks noChangeAspect="1"/>
          </p:cNvGraphicFramePr>
          <p:nvPr/>
        </p:nvGraphicFramePr>
        <p:xfrm>
          <a:off x="2214563" y="1285875"/>
          <a:ext cx="1993900" cy="1203325"/>
        </p:xfrm>
        <a:graphic>
          <a:graphicData uri="http://schemas.openxmlformats.org/presentationml/2006/ole">
            <p:oleObj spid="_x0000_s2052" name="Формула" r:id="rId5" imgW="672840" imgH="406080" progId="Equation.3">
              <p:embed/>
            </p:oleObj>
          </a:graphicData>
        </a:graphic>
      </p:graphicFrame>
      <p:graphicFrame>
        <p:nvGraphicFramePr>
          <p:cNvPr id="2053" name="Object 8"/>
          <p:cNvGraphicFramePr>
            <a:graphicFrameLocks noChangeAspect="1"/>
          </p:cNvGraphicFramePr>
          <p:nvPr/>
        </p:nvGraphicFramePr>
        <p:xfrm>
          <a:off x="4643438" y="1214438"/>
          <a:ext cx="1955800" cy="1203325"/>
        </p:xfrm>
        <a:graphic>
          <a:graphicData uri="http://schemas.openxmlformats.org/presentationml/2006/ole">
            <p:oleObj spid="_x0000_s2053" name="Формула" r:id="rId6" imgW="660240" imgH="406080" progId="Equation.3">
              <p:embed/>
            </p:oleObj>
          </a:graphicData>
        </a:graphic>
      </p:graphicFrame>
      <p:cxnSp>
        <p:nvCxnSpPr>
          <p:cNvPr id="14" name="Прямая со стрелкой 13"/>
          <p:cNvCxnSpPr/>
          <p:nvPr/>
        </p:nvCxnSpPr>
        <p:spPr>
          <a:xfrm>
            <a:off x="4214813" y="1714500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054" name="Object 9"/>
          <p:cNvGraphicFramePr>
            <a:graphicFrameLocks noChangeAspect="1"/>
          </p:cNvGraphicFramePr>
          <p:nvPr/>
        </p:nvGraphicFramePr>
        <p:xfrm>
          <a:off x="6956425" y="1143000"/>
          <a:ext cx="2000250" cy="1000125"/>
        </p:xfrm>
        <a:graphic>
          <a:graphicData uri="http://schemas.openxmlformats.org/presentationml/2006/ole">
            <p:oleObj spid="_x0000_s2054" name="Формула" r:id="rId7" imgW="812520" imgH="406080" progId="Equation.3">
              <p:embed/>
            </p:oleObj>
          </a:graphicData>
        </a:graphic>
      </p:graphicFrame>
      <p:graphicFrame>
        <p:nvGraphicFramePr>
          <p:cNvPr id="2055" name="Object 10"/>
          <p:cNvGraphicFramePr>
            <a:graphicFrameLocks noChangeAspect="1"/>
          </p:cNvGraphicFramePr>
          <p:nvPr/>
        </p:nvGraphicFramePr>
        <p:xfrm>
          <a:off x="5429250" y="2786063"/>
          <a:ext cx="2820988" cy="1203325"/>
        </p:xfrm>
        <a:graphic>
          <a:graphicData uri="http://schemas.openxmlformats.org/presentationml/2006/ole">
            <p:oleObj spid="_x0000_s2055" name="Формула" r:id="rId8" imgW="952200" imgH="406080" progId="Equation.3">
              <p:embed/>
            </p:oleObj>
          </a:graphicData>
        </a:graphic>
      </p:graphicFrame>
      <p:cxnSp>
        <p:nvCxnSpPr>
          <p:cNvPr id="20" name="Прямая со стрелкой 19"/>
          <p:cNvCxnSpPr/>
          <p:nvPr/>
        </p:nvCxnSpPr>
        <p:spPr>
          <a:xfrm>
            <a:off x="5929313" y="2428875"/>
            <a:ext cx="500062" cy="28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7500938" y="2214563"/>
            <a:ext cx="642937" cy="5000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2056" name="Object 11"/>
          <p:cNvGraphicFramePr>
            <a:graphicFrameLocks noChangeAspect="1"/>
          </p:cNvGraphicFramePr>
          <p:nvPr/>
        </p:nvGraphicFramePr>
        <p:xfrm>
          <a:off x="0" y="4000500"/>
          <a:ext cx="8518525" cy="1428750"/>
        </p:xfrm>
        <a:graphic>
          <a:graphicData uri="http://schemas.openxmlformats.org/presentationml/2006/ole">
            <p:oleObj spid="_x0000_s2056" name="Формула" r:id="rId9" imgW="3784320" imgH="634680" progId="Equation.3">
              <p:embed/>
            </p:oleObj>
          </a:graphicData>
        </a:graphic>
      </p:graphicFrame>
      <p:graphicFrame>
        <p:nvGraphicFramePr>
          <p:cNvPr id="2057" name="Object 12" descr="а1"/>
          <p:cNvGraphicFramePr>
            <a:graphicFrameLocks noChangeAspect="1"/>
          </p:cNvGraphicFramePr>
          <p:nvPr/>
        </p:nvGraphicFramePr>
        <p:xfrm>
          <a:off x="214313" y="5429250"/>
          <a:ext cx="2295525" cy="1203325"/>
        </p:xfrm>
        <a:graphic>
          <a:graphicData uri="http://schemas.openxmlformats.org/presentationml/2006/ole">
            <p:oleObj spid="_x0000_s2057" name="Формула" r:id="rId10" imgW="774360" imgH="406080" progId="Equation.3">
              <p:embed/>
            </p:oleObj>
          </a:graphicData>
        </a:graphic>
      </p:graphicFrame>
      <p:sp>
        <p:nvSpPr>
          <p:cNvPr id="2064" name="TextBox 25"/>
          <p:cNvSpPr txBox="1">
            <a:spLocks noChangeArrowheads="1"/>
          </p:cNvSpPr>
          <p:nvPr/>
        </p:nvSpPr>
        <p:spPr bwMode="auto">
          <a:xfrm>
            <a:off x="2714625" y="5380038"/>
            <a:ext cx="621506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6600"/>
                </a:solidFill>
              </a:rPr>
              <a:t>Уравнение состояния идеального газа в форме </a:t>
            </a:r>
          </a:p>
          <a:p>
            <a:pPr algn="ctr"/>
            <a:r>
              <a:rPr lang="ru-RU" sz="2400" b="1" dirty="0">
                <a:solidFill>
                  <a:srgbClr val="006600"/>
                </a:solidFill>
              </a:rPr>
              <a:t>Менделеева- </a:t>
            </a:r>
            <a:r>
              <a:rPr lang="ru-RU" sz="2400" b="1" dirty="0" err="1">
                <a:solidFill>
                  <a:srgbClr val="006600"/>
                </a:solidFill>
              </a:rPr>
              <a:t>Клапейрона</a:t>
            </a:r>
            <a:endParaRPr lang="ru-RU" sz="2400" b="1" dirty="0">
              <a:solidFill>
                <a:srgbClr val="0066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88" y="0"/>
            <a:ext cx="7429500" cy="1139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mtClean="0">
                <a:solidFill>
                  <a:srgbClr val="006600"/>
                </a:solidFill>
              </a:rPr>
              <a:t>Практическое применение уравнения состояния: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2500313"/>
            <a:ext cx="4786313" cy="4530725"/>
          </a:xfrm>
        </p:spPr>
        <p:txBody>
          <a:bodyPr/>
          <a:lstStyle/>
          <a:p>
            <a:r>
              <a:rPr lang="ru-RU" sz="2800" smtClean="0"/>
              <a:t>Уравнение позволяет определить одну из величин, характеризующих состояние, если известны две другие величины</a:t>
            </a:r>
          </a:p>
          <a:p>
            <a:endParaRPr lang="ru-RU" sz="2800" smtClean="0"/>
          </a:p>
          <a:p>
            <a:r>
              <a:rPr lang="ru-RU" sz="2800" smtClean="0"/>
              <a:t>Это используют в термометрах</a:t>
            </a:r>
          </a:p>
        </p:txBody>
      </p:sp>
      <p:pic>
        <p:nvPicPr>
          <p:cNvPr id="21508" name="Picture 46" descr="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57188"/>
            <a:ext cx="120491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500313" y="1357313"/>
            <a:ext cx="6357937" cy="1139825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1. В термометрах…</a:t>
            </a:r>
          </a:p>
        </p:txBody>
      </p:sp>
      <p:pic>
        <p:nvPicPr>
          <p:cNvPr id="21510" name="Picture 7" descr="http://im0-tub-ru.yandex.net/i?id=431829935-58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4429125"/>
            <a:ext cx="14795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9" descr="http://im5-tub-ru.yandex.net/i?id=408644997-66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75" y="2643188"/>
            <a:ext cx="21431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3" descr="http://www.newsforbreakfast.ru/images/16080628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13" y="4429125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6600"/>
                </a:solidFill>
              </a:rPr>
              <a:t>2. В газовых законах…</a:t>
            </a:r>
          </a:p>
        </p:txBody>
      </p:sp>
      <p:pic>
        <p:nvPicPr>
          <p:cNvPr id="22531" name="Picture 6" descr="C:\Documents and Settings\Администратор\Рабочий стол\clip_image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7675" y="1857375"/>
            <a:ext cx="4237038" cy="4000500"/>
          </a:xfrm>
          <a:noFill/>
        </p:spPr>
      </p:pic>
      <p:sp>
        <p:nvSpPr>
          <p:cNvPr id="2253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dirty="0" smtClean="0"/>
              <a:t>Зная уравнение состояния, можно сказать, как протекают в системе процессы при определённых внешних условиях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2253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6600"/>
                </a:solidFill>
              </a:rPr>
              <a:t>3.  В молекулярной физике…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43063"/>
            <a:ext cx="4038600" cy="4530725"/>
          </a:xfrm>
        </p:spPr>
        <p:txBody>
          <a:bodyPr/>
          <a:lstStyle/>
          <a:p>
            <a:r>
              <a:rPr lang="ru-RU" sz="2800" dirty="0" smtClean="0"/>
              <a:t>Зная уравнение состояния, можно определить, как меняется состояние системы, если она совершает работу или получает теплоту от окружающих тел</a:t>
            </a:r>
          </a:p>
        </p:txBody>
      </p:sp>
      <p:pic>
        <p:nvPicPr>
          <p:cNvPr id="23556" name="Picture 6" descr="C:\Documents and Settings\Администратор\Рабочий стол\clip_image002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63" y="1857375"/>
            <a:ext cx="5008562" cy="3286125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2355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0" y="-1071563"/>
            <a:ext cx="9144000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800" b="1" i="1">
              <a:solidFill>
                <a:srgbClr val="0066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eaLnBrk="0" hangingPunct="0"/>
            <a:endParaRPr lang="en-US" sz="2800" b="1" i="1">
              <a:solidFill>
                <a:srgbClr val="0066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eaLnBrk="0" hangingPunct="0"/>
            <a:endParaRPr lang="en-US" sz="2800" b="1" i="1">
              <a:solidFill>
                <a:srgbClr val="0066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eaLnBrk="0" hangingPunct="0"/>
            <a:endParaRPr lang="en-US" sz="2800" b="1" i="1">
              <a:solidFill>
                <a:srgbClr val="0066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eaLnBrk="0" hangingPunct="0"/>
            <a:endParaRPr lang="ru-RU" sz="2800" b="1" i="1">
              <a:solidFill>
                <a:srgbClr val="0066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eaLnBrk="0" hangingPunct="0"/>
            <a:r>
              <a:rPr lang="en-US" sz="2800" b="1" i="1">
                <a:solidFill>
                  <a:srgbClr val="0066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Df</a:t>
            </a:r>
            <a:r>
              <a:rPr lang="ru-RU" sz="2800" b="1" i="1">
                <a:solidFill>
                  <a:srgbClr val="0066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800" b="1" i="1">
                <a:solidFill>
                  <a:srgbClr val="0066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</a:t>
            </a:r>
            <a:r>
              <a:rPr lang="ru-RU" sz="2800" b="1" i="1" u="sng">
                <a:solidFill>
                  <a:srgbClr val="0066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Изотермический процесс</a:t>
            </a:r>
            <a:r>
              <a:rPr lang="ru-RU" sz="2800" b="1" i="1">
                <a:solidFill>
                  <a:srgbClr val="0066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-процесс изменения </a:t>
            </a:r>
            <a:r>
              <a:rPr lang="en-US" sz="2800" b="1" i="1">
                <a:solidFill>
                  <a:srgbClr val="0066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r>
              <a:rPr lang="ru-RU" sz="2800" b="1" i="1">
                <a:solidFill>
                  <a:srgbClr val="0066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состояния термодинамической системы </a:t>
            </a:r>
            <a:r>
              <a:rPr lang="en-US" sz="2800" b="1" i="1">
                <a:solidFill>
                  <a:srgbClr val="0066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r>
              <a:rPr lang="ru-RU" sz="2800" b="1" i="1">
                <a:solidFill>
                  <a:srgbClr val="0066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макроскопических тел при постоянной </a:t>
            </a:r>
            <a:r>
              <a:rPr lang="en-US" sz="2800" b="1" i="1">
                <a:solidFill>
                  <a:srgbClr val="0066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r>
              <a:rPr lang="ru-RU" sz="2800" b="1" i="1">
                <a:solidFill>
                  <a:srgbClr val="0066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температуре Т= </a:t>
            </a:r>
            <a:r>
              <a:rPr lang="en-US" sz="2800" b="1" i="1">
                <a:solidFill>
                  <a:srgbClr val="0066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const</a:t>
            </a:r>
          </a:p>
          <a:p>
            <a:pPr eaLnBrk="0" hangingPunct="0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Закон  </a:t>
            </a:r>
            <a:r>
              <a:rPr lang="ru-RU" sz="2800" b="1" i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Бойля-Мариотта:</a:t>
            </a:r>
            <a:endParaRPr lang="ru-RU" sz="28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eaLnBrk="0" hangingPunct="0"/>
            <a:r>
              <a:rPr lang="ru-RU" sz="1200">
                <a:latin typeface="Tahoma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2800" b="1" i="1">
                <a:solidFill>
                  <a:srgbClr val="0066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Для газа данной массы произведение давления газа на его объем постоянно, если температура газа не меняется. </a:t>
            </a:r>
            <a:endParaRPr lang="ru-RU" sz="2800" b="1">
              <a:solidFill>
                <a:srgbClr val="0066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0" y="1952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200" baseline="-30000">
                <a:cs typeface="Times New Roman" pitchFamily="18" charset="0"/>
              </a:rPr>
              <a:t>                </a:t>
            </a:r>
            <a:endParaRPr lang="ru-RU"/>
          </a:p>
        </p:txBody>
      </p:sp>
      <p:graphicFrame>
        <p:nvGraphicFramePr>
          <p:cNvPr id="3074" name="Object 9" descr="а1"/>
          <p:cNvGraphicFramePr>
            <a:graphicFrameLocks noChangeAspect="1"/>
          </p:cNvGraphicFramePr>
          <p:nvPr/>
        </p:nvGraphicFramePr>
        <p:xfrm>
          <a:off x="571500" y="142875"/>
          <a:ext cx="3000375" cy="1000125"/>
        </p:xfrm>
        <a:graphic>
          <a:graphicData uri="http://schemas.openxmlformats.org/presentationml/2006/ole">
            <p:oleObj spid="_x0000_s3074" name="Формула" r:id="rId3" imgW="1333440" imgH="444240" progId="Equation.3">
              <p:embed/>
            </p:oleObj>
          </a:graphicData>
        </a:graphic>
      </p:graphicFrame>
      <p:graphicFrame>
        <p:nvGraphicFramePr>
          <p:cNvPr id="3075" name="Object 7" descr="а2"/>
          <p:cNvGraphicFramePr>
            <a:graphicFrameLocks noChangeAspect="1"/>
          </p:cNvGraphicFramePr>
          <p:nvPr/>
        </p:nvGraphicFramePr>
        <p:xfrm>
          <a:off x="4500563" y="2786063"/>
          <a:ext cx="2244725" cy="622300"/>
        </p:xfrm>
        <a:graphic>
          <a:graphicData uri="http://schemas.openxmlformats.org/presentationml/2006/ole">
            <p:oleObj spid="_x0000_s3075" name="Формула" r:id="rId4" imgW="761760" imgH="215640" progId="Equation.3">
              <p:embed/>
            </p:oleObj>
          </a:graphicData>
        </a:graphic>
      </p:graphicFrame>
      <p:graphicFrame>
        <p:nvGraphicFramePr>
          <p:cNvPr id="3076" name="Object 4" descr="а3"/>
          <p:cNvGraphicFramePr>
            <a:graphicFrameLocks noChangeAspect="1"/>
          </p:cNvGraphicFramePr>
          <p:nvPr/>
        </p:nvGraphicFramePr>
        <p:xfrm>
          <a:off x="6932613" y="2786063"/>
          <a:ext cx="2211387" cy="571500"/>
        </p:xfrm>
        <a:graphic>
          <a:graphicData uri="http://schemas.openxmlformats.org/presentationml/2006/ole">
            <p:oleObj spid="_x0000_s3076" name="Формула" r:id="rId5" imgW="774360" imgH="203040" progId="Equation.3">
              <p:embed/>
            </p:oleObj>
          </a:graphicData>
        </a:graphic>
      </p:graphicFrame>
      <p:graphicFrame>
        <p:nvGraphicFramePr>
          <p:cNvPr id="3077" name="Object 10" descr="а8"/>
          <p:cNvGraphicFramePr>
            <a:graphicFrameLocks noChangeAspect="1"/>
          </p:cNvGraphicFramePr>
          <p:nvPr/>
        </p:nvGraphicFramePr>
        <p:xfrm>
          <a:off x="2428875" y="4071938"/>
          <a:ext cx="1443038" cy="857250"/>
        </p:xfrm>
        <a:graphic>
          <a:graphicData uri="http://schemas.openxmlformats.org/presentationml/2006/ole">
            <p:oleObj spid="_x0000_s3077" name="Формула" r:id="rId6" imgW="672840" imgH="406080" progId="Equation.3">
              <p:embed/>
            </p:oleObj>
          </a:graphicData>
        </a:graphic>
      </p:graphicFrame>
      <p:pic>
        <p:nvPicPr>
          <p:cNvPr id="8" name="Picture 32" descr="Бойль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38" y="4714875"/>
            <a:ext cx="1249362" cy="1676400"/>
          </a:xfrm>
          <a:prstGeom prst="rect">
            <a:avLst/>
          </a:prstGeom>
          <a:noFill/>
          <a:ln w="76200" cmpd="tri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2" name="Picture 34" descr="Эдм Мариотт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7875" y="4714875"/>
            <a:ext cx="1143000" cy="1676400"/>
          </a:xfrm>
          <a:prstGeom prst="rect">
            <a:avLst/>
          </a:prstGeom>
          <a:noFill/>
          <a:ln w="76200" cmpd="tri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5715000" y="6491288"/>
            <a:ext cx="1500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Э. Мариотт </a:t>
            </a:r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7643813" y="6491288"/>
            <a:ext cx="1195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Р. Бойль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75"/>
            <a:ext cx="9144000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графическое изображение изотермического процесса в различных системах координат.</a:t>
            </a:r>
            <a:r>
              <a:rPr lang="ru-RU" sz="3200" baseline="-30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5072063" y="5786438"/>
          <a:ext cx="2565400" cy="704850"/>
        </p:xfrm>
        <a:graphic>
          <a:graphicData uri="http://schemas.openxmlformats.org/presentationml/2006/ole">
            <p:oleObj spid="_x0000_s4098" name="Формула" r:id="rId4" imgW="647640" imgH="177480" progId="Equation.3">
              <p:embed/>
            </p:oleObj>
          </a:graphicData>
        </a:graphic>
      </p:graphicFrame>
      <p:graphicFrame>
        <p:nvGraphicFramePr>
          <p:cNvPr id="4099" name="Object 3" descr="а8"/>
          <p:cNvGraphicFramePr>
            <a:graphicFrameLocks noChangeAspect="1"/>
          </p:cNvGraphicFramePr>
          <p:nvPr/>
        </p:nvGraphicFramePr>
        <p:xfrm>
          <a:off x="1143000" y="1285875"/>
          <a:ext cx="1443038" cy="857250"/>
        </p:xfrm>
        <a:graphic>
          <a:graphicData uri="http://schemas.openxmlformats.org/presentationml/2006/ole">
            <p:oleObj spid="_x0000_s4099" name="Формула" r:id="rId5" imgW="672840" imgH="406080" progId="Equation.3">
              <p:embed/>
            </p:oleObj>
          </a:graphicData>
        </a:graphic>
      </p:graphicFrame>
      <p:pic>
        <p:nvPicPr>
          <p:cNvPr id="4102" name="Picture 4" descr="17. График изотермического процесса"/>
          <p:cNvPicPr>
            <a:picLocks noChangeAspect="1" noChangeArrowheads="1"/>
          </p:cNvPicPr>
          <p:nvPr/>
        </p:nvPicPr>
        <p:blipFill>
          <a:blip r:embed="rId6" cstate="print"/>
          <a:srcRect b="65591"/>
          <a:stretch>
            <a:fillRect/>
          </a:stretch>
        </p:blipFill>
        <p:spPr bwMode="auto">
          <a:xfrm>
            <a:off x="0" y="4143375"/>
            <a:ext cx="2928938" cy="1438275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4103" name="Picture 4" descr="17. График изотермического процесса"/>
          <p:cNvPicPr>
            <a:picLocks noChangeAspect="1" noChangeArrowheads="1"/>
          </p:cNvPicPr>
          <p:nvPr/>
        </p:nvPicPr>
        <p:blipFill>
          <a:blip r:embed="rId6" cstate="print"/>
          <a:srcRect t="31721" b="30672"/>
          <a:stretch>
            <a:fillRect/>
          </a:stretch>
        </p:blipFill>
        <p:spPr bwMode="auto">
          <a:xfrm>
            <a:off x="3071813" y="4143375"/>
            <a:ext cx="2662237" cy="142875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4104" name="Picture 4" descr="17. График изотермического процесса"/>
          <p:cNvPicPr>
            <a:picLocks noChangeAspect="1" noChangeArrowheads="1"/>
          </p:cNvPicPr>
          <p:nvPr/>
        </p:nvPicPr>
        <p:blipFill>
          <a:blip r:embed="rId6" cstate="print"/>
          <a:srcRect t="65569" b="584"/>
          <a:stretch>
            <a:fillRect/>
          </a:stretch>
        </p:blipFill>
        <p:spPr bwMode="auto">
          <a:xfrm>
            <a:off x="5929313" y="4143375"/>
            <a:ext cx="2957512" cy="142875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4105" name="Rectangle 4"/>
          <p:cNvSpPr>
            <a:spLocks noChangeArrowheads="1"/>
          </p:cNvSpPr>
          <p:nvPr/>
        </p:nvSpPr>
        <p:spPr bwMode="auto">
          <a:xfrm>
            <a:off x="0" y="3643313"/>
            <a:ext cx="8929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i="1">
                <a:solidFill>
                  <a:srgbClr val="006600"/>
                </a:solidFill>
                <a:cs typeface="Times New Roman" pitchFamily="18" charset="0"/>
              </a:rPr>
              <a:t>Графики изотермического процесса называют </a:t>
            </a:r>
            <a:r>
              <a:rPr lang="ru-RU" sz="2000" b="1" i="1">
                <a:solidFill>
                  <a:srgbClr val="006600"/>
                </a:solidFill>
                <a:cs typeface="Times New Roman" pitchFamily="18" charset="0"/>
              </a:rPr>
              <a:t>изотермами</a:t>
            </a:r>
            <a:endParaRPr lang="ru-RU" sz="200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629</TotalTime>
  <Words>319</Words>
  <Application>Microsoft Office PowerPoint</Application>
  <PresentationFormat>Экран (4:3)</PresentationFormat>
  <Paragraphs>111</Paragraphs>
  <Slides>22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Трек</vt:lpstr>
      <vt:lpstr>Формула</vt:lpstr>
      <vt:lpstr>  Уравнение состояния идеального газа.  </vt:lpstr>
      <vt:lpstr>Уравнение состояния идеального газа в форме Клапейрона</vt:lpstr>
      <vt:lpstr>Слайд 3</vt:lpstr>
      <vt:lpstr>Слайд 4</vt:lpstr>
      <vt:lpstr>Практическое применение уравнения состояния:</vt:lpstr>
      <vt:lpstr>2. В газовых законах…</vt:lpstr>
      <vt:lpstr>3.  В молекулярной физике…</vt:lpstr>
      <vt:lpstr>Слайд 8</vt:lpstr>
      <vt:lpstr>Слайд 9</vt:lpstr>
      <vt:lpstr>Слайд 10</vt:lpstr>
      <vt:lpstr>Слайд 11</vt:lpstr>
      <vt:lpstr>Слайд 12</vt:lpstr>
      <vt:lpstr>Слайд 13</vt:lpstr>
      <vt:lpstr>Изопроцессы в газах</vt:lpstr>
      <vt:lpstr>Обобщение</vt:lpstr>
      <vt:lpstr>Закрепление материала</vt:lpstr>
      <vt:lpstr>Слайд 17</vt:lpstr>
      <vt:lpstr>Слайд 18</vt:lpstr>
      <vt:lpstr>Задача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Юрий</cp:lastModifiedBy>
  <cp:revision>57</cp:revision>
  <dcterms:created xsi:type="dcterms:W3CDTF">2010-01-22T10:57:12Z</dcterms:created>
  <dcterms:modified xsi:type="dcterms:W3CDTF">2012-10-21T15:18:26Z</dcterms:modified>
</cp:coreProperties>
</file>