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08" r:id="rId3"/>
  </p:sldMasterIdLst>
  <p:notesMasterIdLst>
    <p:notesMasterId r:id="rId40"/>
  </p:notesMasterIdLst>
  <p:sldIdLst>
    <p:sldId id="256" r:id="rId4"/>
    <p:sldId id="283" r:id="rId5"/>
    <p:sldId id="278" r:id="rId6"/>
    <p:sldId id="271" r:id="rId7"/>
    <p:sldId id="282" r:id="rId8"/>
    <p:sldId id="290" r:id="rId9"/>
    <p:sldId id="268" r:id="rId10"/>
    <p:sldId id="279" r:id="rId11"/>
    <p:sldId id="257" r:id="rId12"/>
    <p:sldId id="258" r:id="rId13"/>
    <p:sldId id="259" r:id="rId14"/>
    <p:sldId id="269" r:id="rId15"/>
    <p:sldId id="291" r:id="rId16"/>
    <p:sldId id="281" r:id="rId17"/>
    <p:sldId id="275" r:id="rId18"/>
    <p:sldId id="284" r:id="rId19"/>
    <p:sldId id="285" r:id="rId20"/>
    <p:sldId id="286" r:id="rId21"/>
    <p:sldId id="287" r:id="rId22"/>
    <p:sldId id="288" r:id="rId23"/>
    <p:sldId id="289" r:id="rId24"/>
    <p:sldId id="260" r:id="rId25"/>
    <p:sldId id="261" r:id="rId26"/>
    <p:sldId id="262" r:id="rId27"/>
    <p:sldId id="276" r:id="rId28"/>
    <p:sldId id="292" r:id="rId29"/>
    <p:sldId id="273" r:id="rId30"/>
    <p:sldId id="293" r:id="rId31"/>
    <p:sldId id="294" r:id="rId32"/>
    <p:sldId id="272" r:id="rId33"/>
    <p:sldId id="267" r:id="rId34"/>
    <p:sldId id="274" r:id="rId35"/>
    <p:sldId id="277" r:id="rId36"/>
    <p:sldId id="263" r:id="rId37"/>
    <p:sldId id="264" r:id="rId38"/>
    <p:sldId id="265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55FD081-8DC0-4126-A2D3-9B94B348B301}" type="datetimeFigureOut">
              <a:rPr lang="ru-RU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E909670-1AB4-410B-BE89-A0FAC03BB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4DF9DD-FE3A-41B4-BBF3-7C791AE191B7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3E7FE1-9304-4829-82E6-287917068110}" type="slidenum">
              <a:rPr lang="ru-RU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9E0783-8BB8-4C31-BAC3-9A7B3858FA93}" type="slidenum">
              <a:rPr lang="ru-RU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C3C763-1B59-4BDF-9616-EC23D2AD00ED}" type="slidenum">
              <a:rPr lang="ru-RU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5961F2-CF5B-4032-A2CD-710A497F4BB0}" type="slidenum">
              <a:rPr lang="ru-RU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DBD6E6-BED1-4731-80F7-B6369C51E2D2}" type="slidenum">
              <a:rPr lang="ru-RU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84DEE7-09F4-445E-94ED-D890950D40BC}" type="slidenum">
              <a:rPr lang="ru-RU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A4E160-B48E-4F70-8673-AA2155D90883}" type="slidenum">
              <a:rPr lang="ru-RU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BD0E21-7AA8-4E6B-A697-1A7EA7F01A89}" type="slidenum">
              <a:rPr lang="ru-RU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5F2153-92F5-4BCA-9F32-1B4D91AFE2C8}" type="slidenum">
              <a:rPr lang="ru-RU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B538D7-CD3A-4756-83B4-B2CD37081FE4}" type="slidenum">
              <a:rPr lang="ru-RU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8A5E07-90E1-4928-8DE4-7702418DB00C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2223E3-E9B1-417D-96B3-1A769ABB54DC}" type="slidenum">
              <a:rPr lang="ru-RU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4E02E7-07BD-4BFC-8EBE-6451E593FAF4}" type="slidenum">
              <a:rPr lang="ru-RU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95A136-0460-43CE-A56D-AB8C95ABB09B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E2EE58-B32F-457C-B9BA-49AD95B009FB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614E6F-3D4D-4737-96C5-2786CEE0CA6D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CC0902-FBF4-41D5-A88A-36A4FAB3D2EB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A46726-E698-45DA-ABAC-FFCFD386741D}" type="slidenum">
              <a:rPr lang="ru-RU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E932DB-297F-4CF1-AB02-938D4C97C1B2}" type="slidenum">
              <a:rPr lang="ru-RU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12F7E6-5179-4787-B25A-C075FA5C2C1C}" type="slidenum">
              <a:rPr lang="ru-RU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CFA65-6A7D-4D3D-A118-34486D204236}" type="datetimeFigureOut">
              <a:rPr lang="ru-RU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780A1-3CEB-4AA1-B237-A702725AF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02BB5-9842-49D3-AB9C-AA8F4ABD53A7}" type="datetimeFigureOut">
              <a:rPr lang="ru-RU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3310-A5C8-4925-A14C-7F6A1CC5F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2413-272E-40AC-BE4B-9C51934E0E6B}" type="datetimeFigureOut">
              <a:rPr lang="ru-RU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8FF6A-6233-42CA-AEF7-7C7CFEC08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BCFA65-6A7D-4D3D-A118-34486D204236}" type="datetimeFigureOut">
              <a:rPr lang="ru-RU" smtClean="0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2780A1-3CEB-4AA1-B237-A702725AF9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A72B7CB-D65C-4678-AF84-9A43F7D1DAD3}" type="datetimeFigureOut">
              <a:rPr lang="ru-RU" smtClean="0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EC05F7-F591-4F69-847E-1C3F7C8730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E0E378-56EC-4B46-A110-9C3A438CC7AE}" type="datetimeFigureOut">
              <a:rPr lang="ru-RU" smtClean="0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3190D-D834-4742-9520-431CE2D67C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DFA723-3A2C-4FFD-98FE-AF86BF988D43}" type="datetimeFigureOut">
              <a:rPr lang="ru-RU" smtClean="0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B7BBA-7E07-4EFB-A923-FE40EB094F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D4E1-CC6E-4F45-A719-67215B4FE8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7C9CB5-1B91-459A-BEDE-CCBD82200A2D}" type="datetimeFigureOut">
              <a:rPr lang="ru-RU" smtClean="0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36ECE6-7672-4E12-9445-7FB7E41FB596}" type="datetimeFigureOut">
              <a:rPr lang="ru-RU" smtClean="0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9D927-C097-4746-9117-A12A735214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442CBB-1B76-446D-BDEB-6AF413091F55}" type="datetimeFigureOut">
              <a:rPr lang="ru-RU" smtClean="0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9D0D8-8AB8-4B69-A753-E421275BA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D395B12-5001-4DE0-AF12-9A9558DAACDD}" type="datetimeFigureOut">
              <a:rPr lang="ru-RU" smtClean="0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3B3C21D-1EA4-408D-9A11-927D78CC0C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2B7CB-D65C-4678-AF84-9A43F7D1DAD3}" type="datetimeFigureOut">
              <a:rPr lang="ru-RU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C05F7-F591-4F69-847E-1C3F7C873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D7B429-EF5D-43F7-B4CC-7B39D9D80F80}" type="datetimeFigureOut">
              <a:rPr lang="ru-RU" smtClean="0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C128D3-DCA0-4405-9F8F-3D4E3A8019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602BB5-9842-49D3-AB9C-AA8F4ABD53A7}" type="datetimeFigureOut">
              <a:rPr lang="ru-RU" smtClean="0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C3310-A5C8-4925-A14C-7F6A1CC5FB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C22413-272E-40AC-BE4B-9C51934E0E6B}" type="datetimeFigureOut">
              <a:rPr lang="ru-RU" smtClean="0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8FF6A-6233-42CA-AEF7-7C7CFEC08B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BCFA65-6A7D-4D3D-A118-34486D204236}" type="datetimeFigureOut">
              <a:rPr lang="ru-RU" smtClean="0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2780A1-3CEB-4AA1-B237-A702725AF9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72B7CB-D65C-4678-AF84-9A43F7D1DAD3}" type="datetimeFigureOut">
              <a:rPr lang="ru-RU" smtClean="0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EC05F7-F591-4F69-847E-1C3F7C8730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E0E378-56EC-4B46-A110-9C3A438CC7AE}" type="datetimeFigureOut">
              <a:rPr lang="ru-RU" smtClean="0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63190D-D834-4742-9520-431CE2D67C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DFA723-3A2C-4FFD-98FE-AF86BF988D43}" type="datetimeFigureOut">
              <a:rPr lang="ru-RU" smtClean="0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EB7BBA-7E07-4EFB-A923-FE40EB094F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7C9CB5-1B91-459A-BEDE-CCBD82200A2D}" type="datetimeFigureOut">
              <a:rPr lang="ru-RU" smtClean="0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EC6D4E1-CC6E-4F45-A719-67215B4FE8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36ECE6-7672-4E12-9445-7FB7E41FB596}" type="datetimeFigureOut">
              <a:rPr lang="ru-RU" smtClean="0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89D927-C097-4746-9117-A12A735214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442CBB-1B76-446D-BDEB-6AF413091F55}" type="datetimeFigureOut">
              <a:rPr lang="ru-RU" smtClean="0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B9D0D8-8AB8-4B69-A753-E421275BA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0E378-56EC-4B46-A110-9C3A438CC7AE}" type="datetimeFigureOut">
              <a:rPr lang="ru-RU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3190D-D834-4742-9520-431CE2D67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395B12-5001-4DE0-AF12-9A9558DAACDD}" type="datetimeFigureOut">
              <a:rPr lang="ru-RU" smtClean="0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B3C21D-1EA4-408D-9A11-927D78CC0C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D7B429-EF5D-43F7-B4CC-7B39D9D80F80}" type="datetimeFigureOut">
              <a:rPr lang="ru-RU" smtClean="0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C128D3-DCA0-4405-9F8F-3D4E3A8019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602BB5-9842-49D3-AB9C-AA8F4ABD53A7}" type="datetimeFigureOut">
              <a:rPr lang="ru-RU" smtClean="0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9C3310-A5C8-4925-A14C-7F6A1CC5FB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C22413-272E-40AC-BE4B-9C51934E0E6B}" type="datetimeFigureOut">
              <a:rPr lang="ru-RU" smtClean="0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F8FF6A-6233-42CA-AEF7-7C7CFEC08B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FA723-3A2C-4FFD-98FE-AF86BF988D43}" type="datetimeFigureOut">
              <a:rPr lang="ru-RU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7BBA-7E07-4EFB-A923-FE40EB094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C9CB5-1B91-459A-BEDE-CCBD82200A2D}" type="datetimeFigureOut">
              <a:rPr lang="ru-RU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6D4E1-CC6E-4F45-A719-67215B4FE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6ECE6-7672-4E12-9445-7FB7E41FB596}" type="datetimeFigureOut">
              <a:rPr lang="ru-RU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9D927-C097-4746-9117-A12A73521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42CBB-1B76-446D-BDEB-6AF413091F55}" type="datetimeFigureOut">
              <a:rPr lang="ru-RU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9D0D8-8AB8-4B69-A753-E421275BA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95B12-5001-4DE0-AF12-9A9558DAACDD}" type="datetimeFigureOut">
              <a:rPr lang="ru-RU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3C21D-1EA4-408D-9A11-927D78CC0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7B429-EF5D-43F7-B4CC-7B39D9D80F80}" type="datetimeFigureOut">
              <a:rPr lang="ru-RU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128D3-DCA0-4405-9F8F-3D4E3A801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C8E437-1C4A-4379-AFAC-AD0CA030FF82}" type="datetimeFigureOut">
              <a:rPr lang="ru-RU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6B96F1-CC99-4A87-A831-A5A4ED23B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9C8E437-1C4A-4379-AFAC-AD0CA030FF82}" type="datetimeFigureOut">
              <a:rPr lang="ru-RU" smtClean="0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6B96F1-CC99-4A87-A831-A5A4ED23B9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89C8E437-1C4A-4379-AFAC-AD0CA030FF82}" type="datetimeFigureOut">
              <a:rPr lang="ru-RU" smtClean="0"/>
              <a:pPr>
                <a:defRPr/>
              </a:pPr>
              <a:t>13.10.2012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C6B96F1-CC99-4A87-A831-A5A4ED23B9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3%D1%80%D0%B0%D0%B4%D1%83%D1%81_%D0%A4%D0%B0%D1%80%D0%B5%D0%BD%D0%B3%D0%B5%D0%B9%D1%82%D0%B0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730_%D0%B3%D0%BE%D0%B4" TargetMode="External"/><Relationship Id="rId2" Type="http://schemas.openxmlformats.org/officeDocument/2006/relationships/hyperlink" Target="http://ru.wikipedia.org/wiki/%D0%93%D1%80%D0%B0%D0%B4%D1%83%D1%81_%D0%A0%D0%B5%D0%BE%D0%BC%D1%8E%D1%80%D0%B0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iki/%D0%A4%D1%80%D0%B0%D0%BD%D1%86%D0%B8%D1%8F" TargetMode="External"/><Relationship Id="rId4" Type="http://schemas.openxmlformats.org/officeDocument/2006/relationships/hyperlink" Target="http://ru.wikipedia.org/wiki/%D0%A0%D0%B5%D0%BE%D0%BC%D1%8E%D1%80,_%D0%A0%D0%B5%D0%BD%D0%B5_%D0%90%D0%BD%D1%82%D1%83%D0%B0%D0%B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b="1" smtClean="0"/>
              <a:t>ОСНОВЫ </a:t>
            </a:r>
            <a:br>
              <a:rPr lang="ru-RU" sz="5400" b="1" smtClean="0"/>
            </a:br>
            <a:r>
              <a:rPr lang="ru-RU" sz="5400" b="1" smtClean="0"/>
              <a:t>МОЛЕКУЛЯРНО- КИНЕТИЧЕСКОЙ </a:t>
            </a:r>
            <a:br>
              <a:rPr lang="ru-RU" sz="5400" b="1" smtClean="0"/>
            </a:br>
            <a:r>
              <a:rPr lang="ru-RU" sz="5400" b="1" smtClean="0"/>
              <a:t>ТЕОРИИ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948488" cy="2592388"/>
          </a:xfrm>
        </p:spPr>
        <p:txBody>
          <a:bodyPr rtlCol="0"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tabLst>
                <a:tab pos="6376988" algn="l"/>
              </a:tabLst>
              <a:defRPr/>
            </a:pPr>
            <a:r>
              <a:rPr lang="ru-RU" sz="3000" b="1" dirty="0" smtClean="0"/>
              <a:t>На рис. изображены положения броуновской частицы в жидкости, зафиксированные с интервалом Δ</a:t>
            </a:r>
            <a:r>
              <a:rPr lang="en-US" sz="3000" b="1" dirty="0" smtClean="0"/>
              <a:t>t</a:t>
            </a:r>
            <a:r>
              <a:rPr lang="ru-RU" sz="3000" b="1" dirty="0" smtClean="0"/>
              <a:t> = 20 с. Что можно сказать о характере движения частицы за время эксперимента?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092950" y="260350"/>
            <a:ext cx="2051050" cy="2305050"/>
            <a:chOff x="8850" y="1314"/>
            <a:chExt cx="1935" cy="2310"/>
          </a:xfrm>
        </p:grpSpPr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8850" y="1314"/>
            <a:ext cx="1935" cy="2310"/>
          </p:xfrm>
          <a:graphic>
            <a:graphicData uri="http://schemas.openxmlformats.org/presentationml/2006/ole">
              <p:oleObj spid="_x0000_s1026" name="Точечный рисунок" r:id="rId4" imgW="1228571" imgH="1467055" progId="PBrush">
                <p:embed/>
              </p:oleObj>
            </a:graphicData>
          </a:graphic>
        </p:graphicFrame>
        <p:sp>
          <p:nvSpPr>
            <p:cNvPr id="1031" name="Rectangle 4"/>
            <p:cNvSpPr>
              <a:spLocks noChangeArrowheads="1"/>
            </p:cNvSpPr>
            <p:nvPr/>
          </p:nvSpPr>
          <p:spPr bwMode="auto">
            <a:xfrm>
              <a:off x="9195" y="3135"/>
              <a:ext cx="645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206375" y="3035300"/>
            <a:ext cx="86868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600" b="1" dirty="0">
                <a:latin typeface="+mn-lt"/>
              </a:rPr>
              <a:t>1) Скорость частицы на участке 1-2 была больше скорости частицы на участке 2-3.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600" b="1" dirty="0">
                <a:latin typeface="+mn-lt"/>
              </a:rPr>
              <a:t>2) На участке 3-4 частица двигалась с отрицательным ускорением, а на остальных—с положительным.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600" b="1" dirty="0">
                <a:latin typeface="+mn-lt"/>
              </a:rPr>
              <a:t>3) Движение частицы является хаотичным вследствие непредсказуемых воздействий со стороны молекул жидкости.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600" b="1" dirty="0">
                <a:latin typeface="+mn-lt"/>
              </a:rPr>
              <a:t>4) На всех участках, обозначенных стрелками, частица двигалась прямолинейно и равноускоренно.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797425"/>
            <a:ext cx="9144000" cy="1295400"/>
          </a:xfrm>
          <a:prstGeom prst="rect">
            <a:avLst/>
          </a:prstGeom>
          <a:solidFill>
            <a:schemeClr val="accent2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50825" y="333375"/>
            <a:ext cx="8435975" cy="6524625"/>
          </a:xfrm>
        </p:spPr>
        <p:txBody>
          <a:bodyPr/>
          <a:lstStyle/>
          <a:p>
            <a:pPr marL="0" indent="0" algn="just" eaLnBrk="1">
              <a:buFont typeface="Arial" charset="0"/>
              <a:buNone/>
              <a:defRPr/>
            </a:pPr>
            <a:r>
              <a:rPr lang="ru-RU" sz="3600" b="1" dirty="0" smtClean="0"/>
              <a:t>Диффузия происходит быстрее при повышении температуры вещества, потому что</a:t>
            </a:r>
          </a:p>
          <a:p>
            <a:pPr eaLnBrk="1">
              <a:buFont typeface="Arial" charset="0"/>
              <a:buNone/>
              <a:defRPr/>
            </a:pPr>
            <a:endParaRPr lang="ru-RU" sz="3600" b="1" dirty="0" smtClean="0"/>
          </a:p>
          <a:p>
            <a:pPr algn="just" eaLnBrk="1">
              <a:buFont typeface="Arial" charset="0"/>
              <a:buNone/>
              <a:defRPr/>
            </a:pPr>
            <a:r>
              <a:rPr lang="ru-RU" sz="3600" b="1" dirty="0" smtClean="0"/>
              <a:t>1) увеличивается скорость движения частиц</a:t>
            </a:r>
          </a:p>
          <a:p>
            <a:pPr eaLnBrk="1">
              <a:buFont typeface="Arial" charset="0"/>
              <a:buNone/>
              <a:defRPr/>
            </a:pPr>
            <a:r>
              <a:rPr lang="ru-RU" sz="3600" b="1" dirty="0" smtClean="0"/>
              <a:t>2) увеличивается взаимодействие частиц</a:t>
            </a:r>
          </a:p>
          <a:p>
            <a:pPr eaLnBrk="1">
              <a:buFont typeface="Arial" charset="0"/>
              <a:buNone/>
              <a:defRPr/>
            </a:pPr>
            <a:r>
              <a:rPr lang="ru-RU" sz="3600" b="1" dirty="0" smtClean="0"/>
              <a:t>3) тело при нагревании расширяется</a:t>
            </a:r>
          </a:p>
          <a:p>
            <a:pPr algn="just" eaLnBrk="1">
              <a:buFont typeface="Arial" charset="0"/>
              <a:buNone/>
              <a:defRPr/>
            </a:pPr>
            <a:r>
              <a:rPr lang="ru-RU" sz="3600" b="1" dirty="0" smtClean="0"/>
              <a:t>4) уменьшается скорость движения частиц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781300"/>
            <a:ext cx="9144000" cy="1079500"/>
          </a:xfrm>
          <a:prstGeom prst="rect">
            <a:avLst/>
          </a:prstGeom>
          <a:solidFill>
            <a:schemeClr val="accent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2" descr="http://900igr.net/datas/fizika/Molekuly/0009-009-Kolichestvo-veschest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7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541338" y="6237288"/>
            <a:ext cx="10009188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3186" name="Picture 2" descr="http://class-fizika.narod.ru/tabl/mkt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9207"/>
            <a:ext cx="4853930" cy="6788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Формула для массы молеку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6250"/>
            <a:ext cx="3168650" cy="561657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5131" name="Picture 11" descr="Формула для молярной массы и количества вещест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476250"/>
            <a:ext cx="2736850" cy="561657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5132" name="Picture 12" descr="Формула для концентрации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27763" y="476250"/>
            <a:ext cx="2663825" cy="5616575"/>
          </a:xfrm>
          <a:noFill/>
          <a:ln>
            <a:solidFill>
              <a:srgbClr val="FF9900"/>
            </a:solidFill>
          </a:ln>
        </p:spPr>
      </p:pic>
      <p:sp>
        <p:nvSpPr>
          <p:cNvPr id="5133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948488" y="6165850"/>
            <a:ext cx="649287" cy="404813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2" descr="http://www.3dnews.ru/_imgdata/img/2011/06/09/612444/22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76363" cy="107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74763"/>
            <a:ext cx="8229600" cy="377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88381"/>
            <a:ext cx="8229600" cy="35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84" y="600075"/>
            <a:ext cx="8943233" cy="470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35" y="764704"/>
            <a:ext cx="8406451" cy="558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195513" y="1700213"/>
            <a:ext cx="61928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800080"/>
                </a:solidFill>
              </a:rPr>
              <a:t>Демокрит </a:t>
            </a:r>
            <a:r>
              <a:rPr lang="ru-RU" sz="2800" b="1">
                <a:solidFill>
                  <a:srgbClr val="800080"/>
                </a:solidFill>
              </a:rPr>
              <a:t>(5 век до н. э.): «Ничто не существует, кроме атомов и пустого пространства. Все прочее есть мнение… Атомы бесконечны в числе и бесконечно различны по форме»</a:t>
            </a:r>
          </a:p>
        </p:txBody>
      </p:sp>
      <p:pic>
        <p:nvPicPr>
          <p:cNvPr id="5125" name="Picture 5" descr="23"/>
          <p:cNvPicPr>
            <a:picLocks noChangeAspect="1" noChangeArrowheads="1"/>
          </p:cNvPicPr>
          <p:nvPr/>
        </p:nvPicPr>
        <p:blipFill>
          <a:blip r:embed="rId2" cstate="print"/>
          <a:srcRect r="3572" b="2521"/>
          <a:stretch>
            <a:fillRect/>
          </a:stretch>
        </p:blipFill>
        <p:spPr bwMode="auto">
          <a:xfrm>
            <a:off x="323850" y="1844675"/>
            <a:ext cx="1800225" cy="2087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2276872"/>
            <a:ext cx="965385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62" name="Picture 2" descr="http://class-fizika.narod.ru/tabl/mkt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4824536" cy="6747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3600" b="1" dirty="0" smtClean="0"/>
              <a:t>В баллоне находится 3•10</a:t>
            </a:r>
            <a:r>
              <a:rPr lang="ru-RU" sz="3600" b="1" baseline="30000" dirty="0" smtClean="0"/>
              <a:t>25</a:t>
            </a:r>
            <a:r>
              <a:rPr lang="ru-RU" sz="3600" b="1" dirty="0" smtClean="0"/>
              <a:t> молекул газа. Какое примерно количество вещества находится в баллоне?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ru-RU" sz="3600" b="1" dirty="0" smtClean="0"/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3600" b="1" dirty="0" smtClean="0"/>
              <a:t>1) 0,05 моль.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3600" b="1" dirty="0" smtClean="0"/>
              <a:t>2) 0,3 моль.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3600" b="1" dirty="0" smtClean="0"/>
              <a:t>3) 50 моль.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3600" b="1" dirty="0" smtClean="0"/>
              <a:t>4) 500 моль.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149725"/>
            <a:ext cx="3995738" cy="574675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19125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/>
              <a:t>В сосуде А находятся 32 г кислорода, а в сосуде Б - 4 г гелия. В каком сосуде содержится больше молекул?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b="1" dirty="0" smtClean="0"/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/>
              <a:t>1) в сосуде А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/>
              <a:t>2) в сосуде Б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/>
              <a:t>3) в сосудах А и Б содержится примерно одинаковое число молекул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/>
              <a:t>4) нельзя сравнивать разные вещества по числу молекул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3644900"/>
            <a:ext cx="8569325" cy="10795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92838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3600" b="1" dirty="0" smtClean="0"/>
              <a:t>В некотором объеме </a:t>
            </a:r>
            <a:r>
              <a:rPr lang="en-US" sz="3600" b="1" dirty="0" smtClean="0"/>
              <a:t>V</a:t>
            </a:r>
            <a:r>
              <a:rPr lang="ru-RU" sz="3600" b="1" dirty="0" smtClean="0"/>
              <a:t> содержится газ с концентрацией молекул </a:t>
            </a:r>
            <a:r>
              <a:rPr lang="en-US" sz="3600" b="1" i="1" dirty="0" smtClean="0"/>
              <a:t>n</a:t>
            </a:r>
            <a:r>
              <a:rPr lang="ru-RU" sz="3600" b="1" i="1" dirty="0" smtClean="0"/>
              <a:t>. </a:t>
            </a:r>
            <a:r>
              <a:rPr lang="ru-RU" sz="3600" b="1" dirty="0" smtClean="0"/>
              <a:t>Масса одной молекулы равна </a:t>
            </a:r>
            <a:r>
              <a:rPr lang="ru-RU" sz="3600" b="1" i="1" dirty="0" smtClean="0"/>
              <a:t>т</a:t>
            </a:r>
            <a:r>
              <a:rPr lang="ru-RU" sz="3600" b="1" i="1" baseline="-25000" dirty="0" smtClean="0"/>
              <a:t>0</a:t>
            </a:r>
            <a:r>
              <a:rPr lang="ru-RU" sz="3600" b="1" i="1" dirty="0" smtClean="0"/>
              <a:t>. </a:t>
            </a:r>
            <a:r>
              <a:rPr lang="ru-RU" sz="3600" b="1" dirty="0" smtClean="0"/>
              <a:t>Определите массу газа </a:t>
            </a:r>
            <a:r>
              <a:rPr lang="ru-RU" sz="3600" b="1" i="1" dirty="0" smtClean="0"/>
              <a:t>т.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1) </a:t>
            </a:r>
            <a:r>
              <a:rPr lang="en-US" sz="3600" i="1" dirty="0" smtClean="0"/>
              <a:t>m = </a:t>
            </a:r>
            <a:r>
              <a:rPr lang="en-US" sz="3600" i="1" dirty="0" err="1" smtClean="0"/>
              <a:t>m</a:t>
            </a:r>
            <a:r>
              <a:rPr lang="en-US" sz="3600" i="1" baseline="-25000" dirty="0" err="1" smtClean="0"/>
              <a:t>o</a:t>
            </a:r>
            <a:r>
              <a:rPr lang="en-US" sz="3600" i="1" dirty="0" err="1" smtClean="0"/>
              <a:t>N</a:t>
            </a:r>
            <a:r>
              <a:rPr lang="en-US" sz="3600" i="1" baseline="-25000" dirty="0" err="1" smtClean="0"/>
              <a:t>A</a:t>
            </a:r>
            <a:r>
              <a:rPr lang="en-US" sz="3600" i="1" baseline="-25000" dirty="0" smtClean="0"/>
              <a:t>                              </a:t>
            </a:r>
            <a:r>
              <a:rPr lang="en-US" sz="3600" dirty="0" smtClean="0"/>
              <a:t>2) </a:t>
            </a:r>
            <a:r>
              <a:rPr lang="en-US" sz="3600" i="1" dirty="0" smtClean="0"/>
              <a:t>m = </a:t>
            </a:r>
            <a:r>
              <a:rPr lang="en-US" sz="3600" i="1" dirty="0" err="1" smtClean="0"/>
              <a:t>m</a:t>
            </a:r>
            <a:r>
              <a:rPr lang="en-US" sz="3600" i="1" baseline="-25000" dirty="0" err="1" smtClean="0"/>
              <a:t>o</a:t>
            </a:r>
            <a:r>
              <a:rPr lang="en-US" sz="3600" i="1" dirty="0" err="1" smtClean="0"/>
              <a:t>n</a:t>
            </a:r>
            <a:endParaRPr lang="ru-RU" sz="3600" i="1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36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3) </a:t>
            </a:r>
            <a:r>
              <a:rPr lang="en-US" sz="3600" i="1" dirty="0" smtClean="0"/>
              <a:t>m = </a:t>
            </a:r>
            <a:r>
              <a:rPr lang="en-US" sz="3600" i="1" dirty="0" err="1" smtClean="0"/>
              <a:t>m</a:t>
            </a:r>
            <a:r>
              <a:rPr lang="en-US" sz="3600" i="1" baseline="-25000" dirty="0" err="1" smtClean="0"/>
              <a:t>o</a:t>
            </a:r>
            <a:r>
              <a:rPr lang="en-US" sz="3600" i="1" dirty="0" err="1" smtClean="0"/>
              <a:t>nV</a:t>
            </a:r>
            <a:r>
              <a:rPr lang="en-US" sz="3600" i="1" dirty="0" smtClean="0"/>
              <a:t>                   </a:t>
            </a:r>
            <a:r>
              <a:rPr lang="en-US" sz="3600" dirty="0" smtClean="0"/>
              <a:t>4) </a:t>
            </a:r>
            <a:endParaRPr lang="ru-RU" sz="3600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5219700" y="4221163"/>
          <a:ext cx="1655763" cy="1131887"/>
        </p:xfrm>
        <a:graphic>
          <a:graphicData uri="http://schemas.openxmlformats.org/presentationml/2006/ole">
            <p:oleObj spid="_x0000_s2050" name="Equation" r:id="rId4" imgW="571252" imgH="393529" progId="">
              <p:embed/>
            </p:oleObj>
          </a:graphicData>
        </a:graphic>
      </p:graphicFrame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4221163"/>
            <a:ext cx="3241675" cy="1223962"/>
          </a:xfrm>
          <a:prstGeom prst="rect">
            <a:avLst/>
          </a:prstGeom>
          <a:solidFill>
            <a:schemeClr val="accent2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3078" name="Picture 2" descr="Картинка 10 из 3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11413" y="5589588"/>
            <a:ext cx="4248150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843213" y="5056188"/>
          <a:ext cx="3600450" cy="1397000"/>
        </p:xfrm>
        <a:graphic>
          <a:graphicData uri="http://schemas.openxmlformats.org/presentationml/2006/ole">
            <p:oleObj spid="_x0000_s3074" name="Equation" r:id="rId5" imgW="1054080" imgH="444240" progId="">
              <p:embed/>
            </p:oleObj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6572250" y="6286500"/>
          <a:ext cx="2465388" cy="642938"/>
        </p:xfrm>
        <a:graphic>
          <a:graphicData uri="http://schemas.openxmlformats.org/presentationml/2006/ole">
            <p:oleObj spid="_x0000_s3075" name="Equation" r:id="rId6" imgW="87624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4210" name="Picture 2" descr="http://class-fizika.narod.ru/tabl/mkt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-891480"/>
            <a:ext cx="5817818" cy="8136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2" descr="http://markx.narod.ru/pic/shkal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052736"/>
            <a:ext cx="855069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Шкала Фаренгейта</a:t>
            </a:r>
          </a:p>
          <a:p>
            <a:r>
              <a:rPr lang="ru-RU" dirty="0" smtClean="0"/>
              <a:t> </a:t>
            </a:r>
            <a:r>
              <a:rPr lang="ru-RU" sz="2400" b="1" dirty="0" smtClean="0">
                <a:hlinkClick r:id="rId2" tooltip="Градус Фаренгейта"/>
              </a:rPr>
              <a:t>Градус Фаренгейта</a:t>
            </a:r>
            <a:endParaRPr lang="ru-RU" sz="2400" dirty="0" smtClean="0"/>
          </a:p>
          <a:p>
            <a:r>
              <a:rPr lang="ru-RU" sz="2400" dirty="0" smtClean="0"/>
              <a:t>В Англии и, в особенности, в США используется шкала Фаренгейта. Ноль градусов Цельсия — это 32 градуса Фаренгейта, а 100 градусов Цельсия — 212 градуса Фаренгейта.</a:t>
            </a:r>
          </a:p>
          <a:p>
            <a:r>
              <a:rPr lang="ru-RU" sz="2400" dirty="0" smtClean="0"/>
              <a:t>В настоящее время принято следующее определение шкалы Фаренгейта: это температурная шкала, 1 градус которой (1 °F) равен 1/180 разности температур кипения воды и таяния льда при атмосферном давлении, а точка таяния льда имеет температуру +32 °F. Температура по шкале Фаренгейта связана с температурой по шкале Цельсия (</a:t>
            </a:r>
            <a:r>
              <a:rPr lang="ru-RU" sz="2400" dirty="0" err="1" smtClean="0"/>
              <a:t>t</a:t>
            </a:r>
            <a:r>
              <a:rPr lang="ru-RU" sz="2400" dirty="0" smtClean="0"/>
              <a:t> °С) соотношением </a:t>
            </a:r>
            <a:r>
              <a:rPr lang="ru-RU" sz="2400" dirty="0" err="1" smtClean="0"/>
              <a:t>t</a:t>
            </a:r>
            <a:r>
              <a:rPr lang="ru-RU" sz="2400" dirty="0" smtClean="0"/>
              <a:t> °С = 5/9 (</a:t>
            </a:r>
            <a:r>
              <a:rPr lang="ru-RU" sz="2400" dirty="0" err="1" smtClean="0"/>
              <a:t>t</a:t>
            </a:r>
            <a:r>
              <a:rPr lang="ru-RU" sz="2400" dirty="0" smtClean="0"/>
              <a:t> °F — 32), </a:t>
            </a:r>
            <a:r>
              <a:rPr lang="ru-RU" sz="2400" dirty="0" err="1" smtClean="0"/>
              <a:t>t</a:t>
            </a:r>
            <a:r>
              <a:rPr lang="ru-RU" sz="2400" dirty="0" smtClean="0"/>
              <a:t> °F = 9/5 </a:t>
            </a:r>
            <a:r>
              <a:rPr lang="ru-RU" sz="2400" dirty="0" err="1" smtClean="0"/>
              <a:t>t</a:t>
            </a:r>
            <a:r>
              <a:rPr lang="ru-RU" sz="2400" dirty="0" smtClean="0"/>
              <a:t> °С + 32. Предложена Г. Фаренгейтом в 1724 году.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08720"/>
            <a:ext cx="617443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Шкала Реомюра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hlinkClick r:id="rId2" tooltip="Градус Реомюра"/>
              </a:rPr>
              <a:t>Градус Реомюра</a:t>
            </a:r>
            <a:endParaRPr lang="ru-RU" dirty="0" smtClean="0"/>
          </a:p>
          <a:p>
            <a:r>
              <a:rPr lang="ru-RU" sz="2400" dirty="0" smtClean="0"/>
              <a:t>Предложена в </a:t>
            </a:r>
            <a:r>
              <a:rPr lang="ru-RU" sz="2400" dirty="0" smtClean="0">
                <a:hlinkClick r:id="rId3" tooltip="1730 год"/>
              </a:rPr>
              <a:t>1730 году</a:t>
            </a:r>
            <a:r>
              <a:rPr lang="ru-RU" sz="2400" dirty="0" smtClean="0"/>
              <a:t> </a:t>
            </a:r>
            <a:r>
              <a:rPr lang="ru-RU" sz="2400" dirty="0" smtClean="0">
                <a:hlinkClick r:id="rId4" tooltip="Реомюр, Рене Антуан"/>
              </a:rPr>
              <a:t>Р. А. Реомюром</a:t>
            </a:r>
            <a:r>
              <a:rPr lang="ru-RU" sz="2400" dirty="0" smtClean="0"/>
              <a:t>, который описал изобретённый им спиртовой термометр.</a:t>
            </a:r>
          </a:p>
          <a:p>
            <a:r>
              <a:rPr lang="ru-RU" sz="2400" dirty="0" smtClean="0"/>
              <a:t>Единица — градус Реомюра (°R), 1 °R равен 1/80 части температурного интервала между опорными точками — температурой таяния льда (0 °R) и кипения воды (80 °R)</a:t>
            </a:r>
          </a:p>
          <a:p>
            <a:r>
              <a:rPr lang="ru-RU" sz="2400" dirty="0" smtClean="0"/>
              <a:t>1 °R = 1,25 °C.</a:t>
            </a:r>
          </a:p>
          <a:p>
            <a:r>
              <a:rPr lang="ru-RU" sz="2400" dirty="0" smtClean="0"/>
              <a:t>В настоящее время шкала вышла из употребления, дольше всего она сохранялась во </a:t>
            </a:r>
            <a:r>
              <a:rPr lang="ru-RU" sz="2400" dirty="0" smtClean="0">
                <a:hlinkClick r:id="rId5" tooltip="Франция"/>
              </a:rPr>
              <a:t>Франции</a:t>
            </a:r>
            <a:r>
              <a:rPr lang="ru-RU" sz="2400" dirty="0" smtClean="0"/>
              <a:t>, на родине автора.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Основные положения МКТ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Arial" charset="0"/>
              <a:buAutoNum type="arabicParenR"/>
            </a:pPr>
            <a:r>
              <a:rPr lang="ru-RU" b="1" i="1" dirty="0" smtClean="0"/>
              <a:t>Все тела состоят из огромного количества частиц, между которыми есть промежутки</a:t>
            </a:r>
          </a:p>
          <a:p>
            <a:pPr marL="514350" indent="-514350" algn="just">
              <a:buFont typeface="Arial" charset="0"/>
              <a:buAutoNum type="arabicParenR"/>
            </a:pPr>
            <a:r>
              <a:rPr lang="ru-RU" b="1" i="1" dirty="0" smtClean="0"/>
              <a:t>Частицы вещества непрерывно и хаотически движутся</a:t>
            </a:r>
          </a:p>
          <a:p>
            <a:pPr marL="514350" indent="-514350" algn="just">
              <a:buFont typeface="Arial" charset="0"/>
              <a:buAutoNum type="arabicParenR"/>
            </a:pPr>
            <a:r>
              <a:rPr lang="ru-RU" b="1" i="1" dirty="0" smtClean="0"/>
              <a:t>Частицы вещества взаимодействуют друг с другом с силами притяжения и отталкивания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2" descr="http://www.physbook.ru/images/c/cf/Img_Kvant_A-1990-08-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4450"/>
            <a:ext cx="8351837" cy="670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485775"/>
            <a:ext cx="9144000" cy="1143000"/>
          </a:xfrm>
        </p:spPr>
        <p:txBody>
          <a:bodyPr/>
          <a:lstStyle/>
          <a:p>
            <a:pPr algn="just" eaLnBrk="1" hangingPunct="1"/>
            <a:r>
              <a:rPr lang="ru-RU" sz="3600" b="1" smtClean="0"/>
              <a:t>В таблице приведены температуры плавления и кипения некоторых веществ:</a:t>
            </a:r>
            <a:br>
              <a:rPr lang="ru-RU" sz="3600" b="1" smtClean="0"/>
            </a:br>
            <a:r>
              <a:rPr lang="ru-RU" sz="3600" b="1" smtClean="0"/>
              <a:t>Выберите верное утверждение.</a:t>
            </a:r>
            <a:br>
              <a:rPr lang="ru-RU" sz="3600" b="1" smtClean="0"/>
            </a:br>
            <a:endParaRPr lang="ru-RU" sz="3600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141663"/>
            <a:ext cx="9144000" cy="3716337"/>
          </a:xfrm>
        </p:spPr>
        <p:txBody>
          <a:bodyPr rtlCol="0">
            <a:normAutofit fontScale="850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b="1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/>
              <a:t>1)температура плавления ртути больше температуры кипения эфира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/>
              <a:t>2)температура кипения спирта меньше температуры плавления ртути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/>
              <a:t>3)температура кипения спирта больше температуры плавления нафталина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/>
              <a:t>4)температура кипения эфира меньше температуры плавления нафталина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628775"/>
          <a:ext cx="9144001" cy="1559328"/>
        </p:xfrm>
        <a:graphic>
          <a:graphicData uri="http://schemas.openxmlformats.org/drawingml/2006/table">
            <a:tbl>
              <a:tblPr/>
              <a:tblGrid>
                <a:gridCol w="2285040"/>
                <a:gridCol w="2286960"/>
                <a:gridCol w="2286961"/>
                <a:gridCol w="2285040"/>
              </a:tblGrid>
              <a:tr h="467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Вещество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Температура кипения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Вещество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Температура плавления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Эфир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Ртуть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 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Спирт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</a:t>
                      </a:r>
                      <a:r>
                        <a:rPr kumimoji="0" 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Нафталин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 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732463"/>
            <a:ext cx="9144000" cy="792162"/>
          </a:xfrm>
          <a:prstGeom prst="rect">
            <a:avLst/>
          </a:prstGeom>
          <a:solidFill>
            <a:schemeClr val="accent2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Основное уравнение МКТ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700213"/>
            <a:ext cx="3106738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4988" y="4652963"/>
            <a:ext cx="34417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http://fiz.1september.ru/2001/20/no20_0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68413"/>
            <a:ext cx="5126038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55875" y="3573463"/>
            <a:ext cx="2447925" cy="93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950" y="4076700"/>
            <a:ext cx="2303463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119813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3600" b="1" dirty="0" smtClean="0"/>
              <a:t>Какие параметры воздуха в комнате изменяются при повышении температуры?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ru-RU" sz="3600" b="1" dirty="0" smtClean="0"/>
          </a:p>
          <a:p>
            <a:pPr algn="just" eaLnBrk="1" hangingPunct="1">
              <a:buFont typeface="Arial" charset="0"/>
              <a:buNone/>
              <a:defRPr/>
            </a:pPr>
            <a:endParaRPr lang="ru-RU" sz="3600" b="1" dirty="0" smtClean="0"/>
          </a:p>
          <a:p>
            <a:pPr algn="just" eaLnBrk="1" hangingPunct="1">
              <a:buFont typeface="Arial" charset="0"/>
              <a:buNone/>
              <a:defRPr/>
            </a:pPr>
            <a:r>
              <a:rPr lang="ru-RU" sz="3600" b="1" dirty="0" smtClean="0"/>
              <a:t>1) Объем.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sz="3600" b="1" dirty="0" smtClean="0"/>
              <a:t>2) Давление.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sz="3600" b="1" dirty="0" smtClean="0"/>
              <a:t>3) Масса.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sz="3600" b="1" dirty="0" smtClean="0"/>
              <a:t>4) Ответ неоднозначный.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933825"/>
            <a:ext cx="3635375" cy="790575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3600" b="1" dirty="0" smtClean="0"/>
              <a:t>Давление идеального газа уменьшилось в 2 раза, а температура газа увеличилась в 2 раза. Как изменился при этом объем газа?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ru-RU" b="1" dirty="0" smtClean="0"/>
          </a:p>
          <a:p>
            <a:pPr algn="just" eaLnBrk="1" hangingPunct="1">
              <a:buFont typeface="Arial" charset="0"/>
              <a:buNone/>
              <a:defRPr/>
            </a:pPr>
            <a:r>
              <a:rPr lang="ru-RU" sz="3600" b="1" dirty="0" smtClean="0"/>
              <a:t>1) увеличился в 2 раза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sz="3600" b="1" dirty="0" smtClean="0"/>
              <a:t>2) уменьшился в 2 раза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sz="3600" b="1" dirty="0" smtClean="0"/>
              <a:t>3) увеличился в 4 раза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sz="3600" b="1" dirty="0" smtClean="0"/>
              <a:t>4) не изменился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652963"/>
            <a:ext cx="5292725" cy="6477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3600" b="1" dirty="0" smtClean="0"/>
              <a:t>В баллоне объемом 1,66 м</a:t>
            </a:r>
            <a:r>
              <a:rPr lang="ru-RU" sz="3600" b="1" baseline="30000" dirty="0" smtClean="0"/>
              <a:t>3</a:t>
            </a:r>
            <a:r>
              <a:rPr lang="ru-RU" sz="3600" b="1" dirty="0" smtClean="0"/>
              <a:t> находится 2 кг азота при давлении 10</a:t>
            </a:r>
            <a:r>
              <a:rPr lang="ru-RU" sz="3600" b="1" baseline="30000" dirty="0" smtClean="0"/>
              <a:t>5</a:t>
            </a:r>
            <a:r>
              <a:rPr lang="ru-RU" sz="3600" b="1" dirty="0" smtClean="0"/>
              <a:t> Па. Какова температура этого газа?</a:t>
            </a:r>
          </a:p>
          <a:p>
            <a:pPr eaLnBrk="1" hangingPunct="1">
              <a:buFont typeface="Arial" charset="0"/>
              <a:buNone/>
              <a:defRPr/>
            </a:pPr>
            <a:endParaRPr lang="ru-RU" sz="3600" b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sz="3600" b="1" dirty="0" smtClean="0"/>
              <a:t>1) 280</a:t>
            </a:r>
            <a:r>
              <a:rPr lang="ru-RU" sz="3600" b="1" baseline="30000" dirty="0" smtClean="0"/>
              <a:t>0</a:t>
            </a:r>
            <a:r>
              <a:rPr lang="ru-RU" sz="3600" b="1" dirty="0" smtClean="0"/>
              <a:t>С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3600" b="1" dirty="0" smtClean="0"/>
              <a:t>2) 140</a:t>
            </a:r>
            <a:r>
              <a:rPr lang="ru-RU" sz="3600" b="1" baseline="30000" dirty="0" smtClean="0"/>
              <a:t>0</a:t>
            </a:r>
            <a:r>
              <a:rPr lang="ru-RU" sz="3600" b="1" dirty="0" smtClean="0"/>
              <a:t>С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3600" b="1" dirty="0" smtClean="0"/>
              <a:t>3) 7</a:t>
            </a:r>
            <a:r>
              <a:rPr lang="ru-RU" sz="3600" b="1" baseline="30000" dirty="0" smtClean="0"/>
              <a:t>0</a:t>
            </a:r>
            <a:r>
              <a:rPr lang="ru-RU" sz="3600" b="1" dirty="0" smtClean="0"/>
              <a:t>С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3600" b="1" dirty="0" smtClean="0"/>
              <a:t>4) –13</a:t>
            </a:r>
            <a:r>
              <a:rPr lang="ru-RU" sz="3600" b="1" baseline="30000" dirty="0" smtClean="0"/>
              <a:t>0</a:t>
            </a:r>
            <a:r>
              <a:rPr lang="ru-RU" sz="3600" b="1" dirty="0" smtClean="0"/>
              <a:t>С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4221163"/>
            <a:ext cx="2376488" cy="647700"/>
          </a:xfrm>
          <a:prstGeom prst="rect">
            <a:avLst/>
          </a:prstGeom>
          <a:solidFill>
            <a:schemeClr val="accent2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68313" y="404813"/>
            <a:ext cx="8218487" cy="5976937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3600" b="1" dirty="0" smtClean="0"/>
              <a:t>Как изменится плотность идеального газа при нагревании от 27 до 177 °С при неизменном давлении?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1) Уменьшится в 6,5 раза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2) Уменьшится в 1,5 раза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3) Увеличится в 1,5 раза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4) Не изменится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3933825"/>
            <a:ext cx="5184775" cy="574675"/>
          </a:xfrm>
          <a:prstGeom prst="rect">
            <a:avLst/>
          </a:prstGeom>
          <a:solidFill>
            <a:schemeClr val="accent2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2" descr="http://fiz.1september.ru/2007/22/04-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413"/>
            <a:ext cx="915193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Взаимодействие зар. частиц в веществе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549275"/>
            <a:ext cx="3887788" cy="5232400"/>
          </a:xfrm>
          <a:noFill/>
          <a:ln>
            <a:solidFill>
              <a:schemeClr val="folHlink"/>
            </a:solidFill>
          </a:ln>
        </p:spPr>
      </p:pic>
      <p:pic>
        <p:nvPicPr>
          <p:cNvPr id="7173" name="Picture 5" descr="Зависимость силы от расстоя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549275"/>
            <a:ext cx="3671888" cy="52562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717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92950" y="5949950"/>
            <a:ext cx="863600" cy="6477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4" name="Picture 2" descr="http://class-fizika.narod.ru/tabl/mkt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696744" cy="7248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2" descr="http://img.lenta.ru/news/2010/03/01/hear/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0"/>
            <a:ext cx="9217026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5940425" y="1484313"/>
            <a:ext cx="1944688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Молекулы воды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0" y="2632075"/>
            <a:ext cx="1944688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Частица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7199313" y="3284538"/>
            <a:ext cx="1944687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Траектоия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Траектория движения броуновской частицы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844675"/>
            <a:ext cx="3578225" cy="3840163"/>
          </a:xfrm>
          <a:prstGeom prst="rect">
            <a:avLst/>
          </a:prstGeom>
          <a:noFill/>
        </p:spPr>
      </p:pic>
      <p:pic>
        <p:nvPicPr>
          <p:cNvPr id="5" name="Picture 4" descr="Броуновская частица среди молекул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844675"/>
            <a:ext cx="4144962" cy="386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/>
              <a:t>Одной из наблюдаемых в микроскоп особенностей броуновского движения известных в воде мелких частиц глины является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/>
              <a:t>1) хаотичное движение частиц глины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/>
              <a:t>2) медленное оседание частиц глины на дно сосуда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/>
              <a:t>3) конвекционное движение частиц вместе со струями воды от нагреваемого места сосуда к холодному его месту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/>
              <a:t>4) постепенное разрушение частиц глины и разбегание образующихся “обломков”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060575"/>
            <a:ext cx="7164388" cy="647700"/>
          </a:xfrm>
          <a:prstGeom prst="rect">
            <a:avLst/>
          </a:prstGeom>
          <a:solidFill>
            <a:schemeClr val="accent2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309</TotalTime>
  <Words>635</Words>
  <Application>Microsoft Office PowerPoint</Application>
  <PresentationFormat>Экран (4:3)</PresentationFormat>
  <Paragraphs>119</Paragraphs>
  <Slides>36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Тема Office</vt:lpstr>
      <vt:lpstr>Бумажная</vt:lpstr>
      <vt:lpstr>Солнцестояние</vt:lpstr>
      <vt:lpstr>Точечный рисунок</vt:lpstr>
      <vt:lpstr>Equation</vt:lpstr>
      <vt:lpstr>ОСНОВЫ  МОЛЕКУЛЯРНО- КИНЕТИЧЕСКОЙ  ТЕОРИИ</vt:lpstr>
      <vt:lpstr>Слайд 2</vt:lpstr>
      <vt:lpstr>Основные положения МКТ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В таблице приведены температуры плавления и кипения некоторых веществ: Выберите верное утверждение. </vt:lpstr>
      <vt:lpstr>Основное уравнение МКТ</vt:lpstr>
      <vt:lpstr>Слайд 33</vt:lpstr>
      <vt:lpstr>Слайд 34</vt:lpstr>
      <vt:lpstr>Слайд 35</vt:lpstr>
      <vt:lpstr>Слайд 36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Юрий</cp:lastModifiedBy>
  <cp:revision>20</cp:revision>
  <dcterms:created xsi:type="dcterms:W3CDTF">2011-12-09T10:32:20Z</dcterms:created>
  <dcterms:modified xsi:type="dcterms:W3CDTF">2012-10-13T03:25:52Z</dcterms:modified>
</cp:coreProperties>
</file>